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322" r:id="rId4"/>
    <p:sldId id="277" r:id="rId5"/>
    <p:sldId id="316" r:id="rId6"/>
    <p:sldId id="317" r:id="rId7"/>
    <p:sldId id="318" r:id="rId8"/>
    <p:sldId id="264" r:id="rId9"/>
    <p:sldId id="314" r:id="rId10"/>
    <p:sldId id="320" r:id="rId11"/>
    <p:sldId id="319" r:id="rId12"/>
    <p:sldId id="310" r:id="rId13"/>
    <p:sldId id="309" r:id="rId14"/>
    <p:sldId id="278" r:id="rId15"/>
    <p:sldId id="291" r:id="rId16"/>
    <p:sldId id="312" r:id="rId17"/>
    <p:sldId id="283" r:id="rId18"/>
    <p:sldId id="293" r:id="rId19"/>
    <p:sldId id="295" r:id="rId20"/>
    <p:sldId id="297" r:id="rId21"/>
    <p:sldId id="313" r:id="rId22"/>
    <p:sldId id="301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FF66"/>
    <a:srgbClr val="66FFFF"/>
    <a:srgbClr val="66FFCC"/>
    <a:srgbClr val="0099FF"/>
    <a:srgbClr val="D2E10D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90320E-8214-4E77-867E-273EFC26F40B}" type="datetimeFigureOut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E723E6-1CED-4A9A-B937-013FDE24A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1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BE36AA-5442-48A4-B1C2-837F7D5A341F}" type="datetimeFigureOut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481A55-740A-48A9-B3D6-03AB9710E4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729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7C4C-9E24-41CF-91FD-993497A33D79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4775-0D2D-4E22-BCA8-801AD049E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CAF3-2FE6-4E98-9FB6-0222ACEEC59D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A2C1-3483-454B-94CC-63DC65580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C466-90BF-4138-ADAD-F7A55D65C698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3804-4698-4FA7-A115-9DB7D6D677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C71D-7B67-4F77-BE0A-B8EB4F55E47A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A685-9BF7-4F0D-BB80-8DAB1ED677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B0CB-E862-4888-936E-7FAAC0EDD554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07E6-10A0-4FDD-9600-DE31B7263B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85EC-19C1-4FC8-9CC2-637F471E35F1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01E0-A59E-44B0-B42D-B5ECDAF18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9D1B-A0A8-425E-BA4B-211EC103A681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9146-8E1D-410F-BE7C-5C7584D3B0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4A67-3697-4E1E-916D-54401D88866E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ABDA-F23A-492B-9EB4-3C11F60CE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5C55-5B44-41C7-898C-0A3818C7ABA7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D201-FE5C-4AFC-8957-FE6E67210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C2A1-4C62-4F04-B43F-140D886B415A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45AD-1381-445C-AFA6-B4EE9ECE66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2BAA-9BF7-4747-A7AB-DB5796087FB1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6F0-1D93-4911-BF88-2395005E1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83650-7D64-4D31-BDF0-456DA04ABBE4}" type="datetime1">
              <a:rPr lang="ru-RU"/>
              <a:pPr>
                <a:defRPr/>
              </a:pPr>
              <a:t>13.11.2017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B5CF07-0E8A-41FF-84EB-AB6923184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570B5-6FDD-4C06-92AF-4CB486DF51E0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7772400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Научное сопровождение мероприятий по искусственному воспроизводству тихоокеанских лососей в Камчатском крае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825" y="5876925"/>
            <a:ext cx="8497888" cy="765175"/>
          </a:xfrm>
        </p:spPr>
        <p:txBody>
          <a:bodyPr>
            <a:normAutofit fontScale="92500"/>
          </a:bodyPr>
          <a:lstStyle/>
          <a:p>
            <a:pPr eaLnBrk="1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ФЕДЕРАЛЬНОЕ ГОСУДАРСТВЕННОЕ БЮДЖЕТНОЕ НАУЧНОЕ УЧРЕЖДЕНИЕ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«Камчатский научно-исследовательский институт рыбного хозяйства и океанографии»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(ФГБНУ «КамчатНИРО»)</a:t>
            </a:r>
          </a:p>
          <a:p>
            <a:pPr eaLnBrk="1" hangingPunct="1">
              <a:defRPr/>
            </a:pPr>
            <a:endParaRPr lang="ru-RU" sz="1400" b="1" dirty="0" smtClean="0">
              <a:solidFill>
                <a:srgbClr val="89898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052" name="Picture 66" descr="C:\Documents and Settings\rastyagaeva\Рабочий стол\карта камчатки\Флаг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8538" y="188913"/>
            <a:ext cx="1700212" cy="1008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1403350" y="549275"/>
            <a:ext cx="633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Бугаев А.В., Рудакова С.Л., Растягаева Н.А., </a:t>
            </a:r>
          </a:p>
          <a:p>
            <a:pPr algn="ctr" hangingPunct="0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Чистякова А.И., Ромаденкова Н.Н., Фролов О.В.</a:t>
            </a:r>
          </a:p>
        </p:txBody>
      </p:sp>
      <p:pic>
        <p:nvPicPr>
          <p:cNvPr id="10" name="Picture 8" descr="L:\Сводная статья\Фото для презенташки\фото от Ромаденковой\Изображение 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84" y="2969335"/>
            <a:ext cx="5097007" cy="268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Мои документы\АКВАКУЛЬТУРА\Доклады к отчетной сессии ФГБНУ КамчатНИРО\2017\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043" y="2977856"/>
            <a:ext cx="3952367" cy="266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A9DC3-34A5-45FF-A923-3E587121594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07413" cy="1143000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Среднемноголетний региональный состав маркированной молоди горбуши и кеты во время осенних миграций в Охотском море (по данным 2011-2016 гг.) 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1196975"/>
            <a:ext cx="561498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3533775"/>
            <a:ext cx="561498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5867400"/>
            <a:ext cx="61388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67EB-30A8-497C-BAC4-2AE7B458CFFB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25602" name="Группа 60"/>
          <p:cNvGrpSpPr>
            <a:grpSpLocks/>
          </p:cNvGrpSpPr>
          <p:nvPr/>
        </p:nvGrpSpPr>
        <p:grpSpPr bwMode="auto">
          <a:xfrm>
            <a:off x="611188" y="511175"/>
            <a:ext cx="3708400" cy="6013450"/>
            <a:chOff x="1184275" y="511175"/>
            <a:chExt cx="4575175" cy="5829300"/>
          </a:xfrm>
        </p:grpSpPr>
        <p:pic>
          <p:nvPicPr>
            <p:cNvPr id="25717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275" y="511175"/>
              <a:ext cx="4575175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718" name="Круговая стрелка 4"/>
            <p:cNvGrpSpPr>
              <a:grpSpLocks/>
            </p:cNvGrpSpPr>
            <p:nvPr/>
          </p:nvGrpSpPr>
          <p:grpSpPr bwMode="auto">
            <a:xfrm>
              <a:off x="2956560" y="4590288"/>
              <a:ext cx="554736" cy="377952"/>
              <a:chOff x="2956560" y="4590288"/>
              <a:chExt cx="554736" cy="377952"/>
            </a:xfrm>
          </p:grpSpPr>
          <p:pic>
            <p:nvPicPr>
              <p:cNvPr id="25758" name="Круговая стрелка 4"/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6560" y="4590288"/>
                <a:ext cx="554736" cy="377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59" name="Text Box 6"/>
              <p:cNvSpPr txBox="1">
                <a:spLocks noChangeArrowheads="1"/>
              </p:cNvSpPr>
              <p:nvPr/>
            </p:nvSpPr>
            <p:spPr bwMode="auto">
              <a:xfrm rot="-7863667">
                <a:off x="3028700" y="3925094"/>
                <a:ext cx="478338" cy="99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5719" name="Круговая стрелка 5"/>
            <p:cNvGrpSpPr>
              <a:grpSpLocks/>
            </p:cNvGrpSpPr>
            <p:nvPr/>
          </p:nvGrpSpPr>
          <p:grpSpPr bwMode="auto">
            <a:xfrm>
              <a:off x="1603248" y="4901184"/>
              <a:ext cx="457200" cy="414528"/>
              <a:chOff x="1603248" y="4901184"/>
              <a:chExt cx="457200" cy="414528"/>
            </a:xfrm>
          </p:grpSpPr>
          <p:pic>
            <p:nvPicPr>
              <p:cNvPr id="25756" name="Круговая стрелка 5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248" y="4901184"/>
                <a:ext cx="457200" cy="414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57" name="Text Box 9"/>
              <p:cNvSpPr txBox="1">
                <a:spLocks noChangeArrowheads="1"/>
              </p:cNvSpPr>
              <p:nvPr/>
            </p:nvSpPr>
            <p:spPr bwMode="auto">
              <a:xfrm rot="-5008306">
                <a:off x="1906269" y="4675416"/>
                <a:ext cx="367349" cy="65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5720" name="Круговая стрелка 6"/>
            <p:cNvGrpSpPr>
              <a:grpSpLocks/>
            </p:cNvGrpSpPr>
            <p:nvPr/>
          </p:nvGrpSpPr>
          <p:grpSpPr bwMode="auto">
            <a:xfrm>
              <a:off x="4212336" y="3322320"/>
              <a:ext cx="493776" cy="707136"/>
              <a:chOff x="4212336" y="3322320"/>
              <a:chExt cx="493776" cy="707136"/>
            </a:xfrm>
          </p:grpSpPr>
          <p:pic>
            <p:nvPicPr>
              <p:cNvPr id="25754" name="Круговая стрелка 6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336" y="3322320"/>
                <a:ext cx="493776" cy="707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55" name="Text Box 12"/>
              <p:cNvSpPr txBox="1">
                <a:spLocks noChangeArrowheads="1"/>
              </p:cNvSpPr>
              <p:nvPr/>
            </p:nvSpPr>
            <p:spPr bwMode="auto">
              <a:xfrm rot="-9867664">
                <a:off x="3850628" y="2752797"/>
                <a:ext cx="682640" cy="10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" name="Круговая стрелка 7"/>
            <p:cNvSpPr/>
            <p:nvPr/>
          </p:nvSpPr>
          <p:spPr bwMode="auto">
            <a:xfrm rot="20617025" flipH="1">
              <a:off x="2884642" y="3540279"/>
              <a:ext cx="928687" cy="1509713"/>
            </a:xfrm>
            <a:prstGeom prst="circularArrow">
              <a:avLst>
                <a:gd name="adj1" fmla="val 12500"/>
                <a:gd name="adj2" fmla="val 793469"/>
                <a:gd name="adj3" fmla="val 20457681"/>
                <a:gd name="adj4" fmla="val 17058929"/>
                <a:gd name="adj5" fmla="val 12500"/>
              </a:avLst>
            </a:prstGeom>
            <a:solidFill>
              <a:srgbClr val="FF6565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25724" name="Круговая стрелка 8"/>
            <p:cNvGrpSpPr>
              <a:grpSpLocks/>
            </p:cNvGrpSpPr>
            <p:nvPr/>
          </p:nvGrpSpPr>
          <p:grpSpPr bwMode="auto">
            <a:xfrm>
              <a:off x="4523232" y="2456688"/>
              <a:ext cx="268224" cy="707136"/>
              <a:chOff x="4523232" y="2456688"/>
              <a:chExt cx="268224" cy="707136"/>
            </a:xfrm>
          </p:grpSpPr>
          <p:pic>
            <p:nvPicPr>
              <p:cNvPr id="25752" name="Круговая стрелка 8"/>
              <p:cNvPicPr>
                <a:picLocks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232" y="2456688"/>
                <a:ext cx="268224" cy="707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53" name="Text Box 18"/>
              <p:cNvSpPr txBox="1">
                <a:spLocks noChangeArrowheads="1"/>
              </p:cNvSpPr>
              <p:nvPr/>
            </p:nvSpPr>
            <p:spPr bwMode="auto">
              <a:xfrm rot="9756944">
                <a:off x="3931580" y="2086275"/>
                <a:ext cx="641386" cy="109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5725" name="Стрелка вниз 9"/>
            <p:cNvGrpSpPr>
              <a:grpSpLocks/>
            </p:cNvGrpSpPr>
            <p:nvPr/>
          </p:nvGrpSpPr>
          <p:grpSpPr bwMode="auto">
            <a:xfrm>
              <a:off x="3767328" y="4126992"/>
              <a:ext cx="384048" cy="493776"/>
              <a:chOff x="3767328" y="4126992"/>
              <a:chExt cx="384048" cy="493776"/>
            </a:xfrm>
          </p:grpSpPr>
          <p:pic>
            <p:nvPicPr>
              <p:cNvPr id="25750" name="Стрелка вниз 9"/>
              <p:cNvPicPr>
                <a:picLocks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7328" y="4126992"/>
                <a:ext cx="384048" cy="493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51" name="Text Box 21"/>
              <p:cNvSpPr txBox="1">
                <a:spLocks noChangeArrowheads="1"/>
              </p:cNvSpPr>
              <p:nvPr/>
            </p:nvSpPr>
            <p:spPr bwMode="auto">
              <a:xfrm rot="-9261386">
                <a:off x="3872371" y="4203079"/>
                <a:ext cx="146050" cy="387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" name="Круговая стрелка 10"/>
            <p:cNvSpPr/>
            <p:nvPr/>
          </p:nvSpPr>
          <p:spPr bwMode="auto">
            <a:xfrm rot="21301101" flipH="1">
              <a:off x="2827492" y="2614767"/>
              <a:ext cx="804862" cy="1682750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038060"/>
                <a:gd name="adj5" fmla="val 20801"/>
              </a:avLst>
            </a:prstGeom>
            <a:solidFill>
              <a:srgbClr val="FF6565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 rot="9905074" flipV="1">
              <a:off x="3170392" y="2028979"/>
              <a:ext cx="1333500" cy="504825"/>
            </a:xfrm>
            <a:prstGeom prst="curvedDownArrow">
              <a:avLst>
                <a:gd name="adj1" fmla="val 25000"/>
                <a:gd name="adj2" fmla="val 50000"/>
                <a:gd name="adj3" fmla="val 25267"/>
              </a:avLst>
            </a:prstGeom>
            <a:solidFill>
              <a:srgbClr val="FF6565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Круговая стрелка 17"/>
            <p:cNvSpPr/>
            <p:nvPr/>
          </p:nvSpPr>
          <p:spPr bwMode="auto">
            <a:xfrm rot="20821032" flipH="1">
              <a:off x="3194204" y="2759229"/>
              <a:ext cx="730250" cy="1047750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038060"/>
                <a:gd name="adj5" fmla="val 20801"/>
              </a:avLst>
            </a:prstGeom>
            <a:solidFill>
              <a:srgbClr val="FF6565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25735" name="Круговая стрелка 18"/>
            <p:cNvGrpSpPr>
              <a:grpSpLocks/>
            </p:cNvGrpSpPr>
            <p:nvPr/>
          </p:nvGrpSpPr>
          <p:grpSpPr bwMode="auto">
            <a:xfrm>
              <a:off x="2054352" y="4968240"/>
              <a:ext cx="591312" cy="310896"/>
              <a:chOff x="2054352" y="4968240"/>
              <a:chExt cx="591312" cy="310896"/>
            </a:xfrm>
          </p:grpSpPr>
          <p:pic>
            <p:nvPicPr>
              <p:cNvPr id="25748" name="Круговая стрелка 18"/>
              <p:cNvPicPr>
                <a:picLocks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352" y="4968240"/>
                <a:ext cx="591312" cy="310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49" name="Text Box 33"/>
              <p:cNvSpPr txBox="1">
                <a:spLocks noChangeArrowheads="1"/>
              </p:cNvSpPr>
              <p:nvPr/>
            </p:nvSpPr>
            <p:spPr bwMode="auto">
              <a:xfrm rot="-7433675">
                <a:off x="2190500" y="4277519"/>
                <a:ext cx="478338" cy="99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" name="Круговая стрелка 26"/>
            <p:cNvSpPr/>
            <p:nvPr/>
          </p:nvSpPr>
          <p:spPr bwMode="auto">
            <a:xfrm flipH="1">
              <a:off x="3490836" y="2087269"/>
              <a:ext cx="696913" cy="1457325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6525932"/>
                <a:gd name="adj5" fmla="val 20801"/>
              </a:avLst>
            </a:prstGeom>
            <a:solidFill>
              <a:srgbClr val="FF6565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25739" name="Круговая стрелка 52"/>
            <p:cNvGrpSpPr>
              <a:grpSpLocks/>
            </p:cNvGrpSpPr>
            <p:nvPr/>
          </p:nvGrpSpPr>
          <p:grpSpPr bwMode="auto">
            <a:xfrm>
              <a:off x="2139696" y="4066032"/>
              <a:ext cx="353568" cy="329184"/>
              <a:chOff x="2139696" y="4066032"/>
              <a:chExt cx="353568" cy="329184"/>
            </a:xfrm>
          </p:grpSpPr>
          <p:pic>
            <p:nvPicPr>
              <p:cNvPr id="25746" name="Круговая стрелка 52"/>
              <p:cNvPicPr>
                <a:picLocks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9696" y="4066032"/>
                <a:ext cx="353568" cy="329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747" name="Text Box 39"/>
              <p:cNvSpPr txBox="1">
                <a:spLocks noChangeArrowheads="1"/>
              </p:cNvSpPr>
              <p:nvPr/>
            </p:nvSpPr>
            <p:spPr bwMode="auto">
              <a:xfrm rot="-4557740">
                <a:off x="2265456" y="3906725"/>
                <a:ext cx="310584" cy="368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eaLnBrk="0" hangingPunct="0"/>
                <a:endParaRPr lang="ru-RU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4" name="Стрелка вниз 53"/>
            <p:cNvSpPr/>
            <p:nvPr/>
          </p:nvSpPr>
          <p:spPr bwMode="auto">
            <a:xfrm rot="8736611" flipV="1">
              <a:off x="1963738" y="4865688"/>
              <a:ext cx="63500" cy="163512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5" name="Стрелка вниз 54"/>
            <p:cNvSpPr/>
            <p:nvPr/>
          </p:nvSpPr>
          <p:spPr bwMode="auto">
            <a:xfrm rot="8736611" flipV="1">
              <a:off x="1930400" y="4992688"/>
              <a:ext cx="65088" cy="163512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603" name="Группа 65"/>
          <p:cNvGrpSpPr>
            <a:grpSpLocks/>
          </p:cNvGrpSpPr>
          <p:nvPr/>
        </p:nvGrpSpPr>
        <p:grpSpPr bwMode="auto">
          <a:xfrm>
            <a:off x="2149475" y="1714500"/>
            <a:ext cx="1449388" cy="3705225"/>
            <a:chOff x="2836273" y="1714206"/>
            <a:chExt cx="1933194" cy="3705868"/>
          </a:xfrm>
        </p:grpSpPr>
        <p:sp>
          <p:nvSpPr>
            <p:cNvPr id="33" name="Круговая стрелка 32"/>
            <p:cNvSpPr/>
            <p:nvPr/>
          </p:nvSpPr>
          <p:spPr bwMode="auto">
            <a:xfrm rot="12480414" flipH="1">
              <a:off x="3480386" y="2887848"/>
              <a:ext cx="773113" cy="1506537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8" name="Круговая стрелка 37"/>
            <p:cNvSpPr/>
            <p:nvPr/>
          </p:nvSpPr>
          <p:spPr bwMode="auto">
            <a:xfrm flipH="1">
              <a:off x="3000375" y="2292350"/>
              <a:ext cx="681038" cy="1803400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6525932"/>
                <a:gd name="adj5" fmla="val 2080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" name="Выгнутая вверх стрелка 39"/>
            <p:cNvSpPr/>
            <p:nvPr/>
          </p:nvSpPr>
          <p:spPr>
            <a:xfrm rot="10023162" flipV="1">
              <a:off x="3659188" y="1720851"/>
              <a:ext cx="879475" cy="409575"/>
            </a:xfrm>
            <a:prstGeom prst="curvedDownArrow">
              <a:avLst>
                <a:gd name="adj1" fmla="val 25000"/>
                <a:gd name="adj2" fmla="val 50000"/>
                <a:gd name="adj3" fmla="val 25267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1" name="Круговая стрелка 40"/>
            <p:cNvSpPr/>
            <p:nvPr/>
          </p:nvSpPr>
          <p:spPr bwMode="auto">
            <a:xfrm rot="11670492" flipH="1">
              <a:off x="3087687" y="3776664"/>
              <a:ext cx="725487" cy="1077912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2" name="Круговая стрелка 41"/>
            <p:cNvSpPr/>
            <p:nvPr/>
          </p:nvSpPr>
          <p:spPr bwMode="auto">
            <a:xfrm rot="11732336" flipH="1">
              <a:off x="3939205" y="1714206"/>
              <a:ext cx="830262" cy="137477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3" name="Круговая стрелка 42"/>
            <p:cNvSpPr/>
            <p:nvPr/>
          </p:nvSpPr>
          <p:spPr bwMode="auto">
            <a:xfrm rot="20821032" flipH="1">
              <a:off x="3009900" y="3402013"/>
              <a:ext cx="690563" cy="1122362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038060"/>
                <a:gd name="adj5" fmla="val 2080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8" name="Круговая стрелка 47"/>
            <p:cNvSpPr/>
            <p:nvPr/>
          </p:nvSpPr>
          <p:spPr bwMode="auto">
            <a:xfrm rot="20617025" flipH="1">
              <a:off x="3019425" y="3898899"/>
              <a:ext cx="792163" cy="1420813"/>
            </a:xfrm>
            <a:prstGeom prst="circularArrow">
              <a:avLst>
                <a:gd name="adj1" fmla="val 12500"/>
                <a:gd name="adj2" fmla="val 793469"/>
                <a:gd name="adj3" fmla="val 20457681"/>
                <a:gd name="adj4" fmla="val 17058929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9" name="Круговая стрелка 48"/>
            <p:cNvSpPr/>
            <p:nvPr/>
          </p:nvSpPr>
          <p:spPr bwMode="auto">
            <a:xfrm rot="11732336" flipH="1">
              <a:off x="3721055" y="2343690"/>
              <a:ext cx="830262" cy="137477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0" name="Круговая стрелка 49"/>
            <p:cNvSpPr/>
            <p:nvPr/>
          </p:nvSpPr>
          <p:spPr bwMode="auto">
            <a:xfrm rot="11050534" flipH="1">
              <a:off x="3103615" y="4567102"/>
              <a:ext cx="376743" cy="69103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1" name="Круговая стрелка 50"/>
            <p:cNvSpPr/>
            <p:nvPr/>
          </p:nvSpPr>
          <p:spPr bwMode="auto">
            <a:xfrm rot="11185057" flipH="1">
              <a:off x="2836273" y="4786306"/>
              <a:ext cx="345233" cy="633768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604" name="Группа 57"/>
          <p:cNvGrpSpPr>
            <a:grpSpLocks/>
          </p:cNvGrpSpPr>
          <p:nvPr/>
        </p:nvGrpSpPr>
        <p:grpSpPr bwMode="auto">
          <a:xfrm>
            <a:off x="1077913" y="554038"/>
            <a:ext cx="2725737" cy="4560887"/>
            <a:chOff x="-135312" y="514806"/>
            <a:chExt cx="3633101" cy="4562748"/>
          </a:xfrm>
        </p:grpSpPr>
        <p:sp>
          <p:nvSpPr>
            <p:cNvPr id="2" name="Круговая стрелка 68"/>
            <p:cNvSpPr/>
            <p:nvPr/>
          </p:nvSpPr>
          <p:spPr bwMode="auto">
            <a:xfrm rot="20432691" flipH="1">
              <a:off x="1178117" y="2654630"/>
              <a:ext cx="773113" cy="1506537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80008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" name="Круговая стрелка 69"/>
            <p:cNvSpPr/>
            <p:nvPr/>
          </p:nvSpPr>
          <p:spPr bwMode="auto">
            <a:xfrm rot="9417517" flipH="1">
              <a:off x="2881839" y="1964476"/>
              <a:ext cx="615950" cy="1133475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899546"/>
                <a:gd name="adj5" fmla="val 20801"/>
              </a:avLst>
            </a:prstGeom>
            <a:solidFill>
              <a:srgbClr val="800080"/>
            </a:solidFill>
            <a:ln>
              <a:solidFill>
                <a:srgbClr val="7030A0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" name="Круговая стрелка 71"/>
            <p:cNvSpPr/>
            <p:nvPr/>
          </p:nvSpPr>
          <p:spPr bwMode="auto">
            <a:xfrm rot="21415628" flipH="1">
              <a:off x="1198020" y="1867725"/>
              <a:ext cx="877886" cy="1619250"/>
            </a:xfrm>
            <a:prstGeom prst="circularArrow">
              <a:avLst>
                <a:gd name="adj1" fmla="val 12500"/>
                <a:gd name="adj2" fmla="val 793469"/>
                <a:gd name="adj3" fmla="val 20457681"/>
                <a:gd name="adj4" fmla="val 17058929"/>
                <a:gd name="adj5" fmla="val 12500"/>
              </a:avLst>
            </a:prstGeom>
            <a:solidFill>
              <a:srgbClr val="80008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Круговая стрелка 73"/>
            <p:cNvSpPr/>
            <p:nvPr/>
          </p:nvSpPr>
          <p:spPr bwMode="auto">
            <a:xfrm rot="440151" flipH="1">
              <a:off x="1972122" y="514806"/>
              <a:ext cx="681038" cy="1803400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6525932"/>
                <a:gd name="adj5" fmla="val 20801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Выгнутая вверх стрелка 74"/>
            <p:cNvSpPr/>
            <p:nvPr/>
          </p:nvSpPr>
          <p:spPr>
            <a:xfrm rot="10023162" flipV="1">
              <a:off x="1402320" y="1333241"/>
              <a:ext cx="1519577" cy="529253"/>
            </a:xfrm>
            <a:prstGeom prst="curvedDownArrow">
              <a:avLst>
                <a:gd name="adj1" fmla="val 25000"/>
                <a:gd name="adj2" fmla="val 50000"/>
                <a:gd name="adj3" fmla="val 25267"/>
              </a:avLst>
            </a:prstGeom>
            <a:solidFill>
              <a:srgbClr val="800080"/>
            </a:solidFill>
            <a:ln>
              <a:solidFill>
                <a:schemeClr val="tx1"/>
              </a:solidFill>
              <a:prstDash val="sysDot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Круговая стрелка 75"/>
            <p:cNvSpPr/>
            <p:nvPr/>
          </p:nvSpPr>
          <p:spPr bwMode="auto">
            <a:xfrm rot="18980048" flipH="1">
              <a:off x="1105091" y="3999642"/>
              <a:ext cx="725487" cy="1077912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80008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" name="Круговая стрелка 76"/>
            <p:cNvSpPr/>
            <p:nvPr/>
          </p:nvSpPr>
          <p:spPr bwMode="auto">
            <a:xfrm rot="9639742" flipH="1">
              <a:off x="2477219" y="1110023"/>
              <a:ext cx="830262" cy="137477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80008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7" name="Круговая стрелка 77"/>
            <p:cNvSpPr/>
            <p:nvPr/>
          </p:nvSpPr>
          <p:spPr bwMode="auto">
            <a:xfrm rot="237523" flipH="1">
              <a:off x="1729818" y="1566357"/>
              <a:ext cx="690563" cy="1122362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038060"/>
                <a:gd name="adj5" fmla="val 20801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Круговая стрелка 78"/>
            <p:cNvSpPr/>
            <p:nvPr/>
          </p:nvSpPr>
          <p:spPr bwMode="auto">
            <a:xfrm rot="312934" flipH="1">
              <a:off x="1378827" y="2308564"/>
              <a:ext cx="727075" cy="1135062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Круговая стрелка 79"/>
            <p:cNvSpPr/>
            <p:nvPr/>
          </p:nvSpPr>
          <p:spPr bwMode="auto">
            <a:xfrm rot="20617025" flipH="1">
              <a:off x="1153674" y="3428733"/>
              <a:ext cx="792163" cy="1420813"/>
            </a:xfrm>
            <a:prstGeom prst="circularArrow">
              <a:avLst>
                <a:gd name="adj1" fmla="val 12500"/>
                <a:gd name="adj2" fmla="val 793469"/>
                <a:gd name="adj3" fmla="val 20457681"/>
                <a:gd name="adj4" fmla="val 17058929"/>
                <a:gd name="adj5" fmla="val 125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Круговая стрелка 81"/>
            <p:cNvSpPr/>
            <p:nvPr/>
          </p:nvSpPr>
          <p:spPr bwMode="auto">
            <a:xfrm rot="11185057" flipH="1">
              <a:off x="-135312" y="1969791"/>
              <a:ext cx="345233" cy="633768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800080"/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0" name="Круговая стрелка 89"/>
            <p:cNvSpPr/>
            <p:nvPr/>
          </p:nvSpPr>
          <p:spPr bwMode="auto">
            <a:xfrm>
              <a:off x="252323" y="2087100"/>
              <a:ext cx="836600" cy="137477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1" name="Круговая стрелка 90"/>
            <p:cNvSpPr/>
            <p:nvPr/>
          </p:nvSpPr>
          <p:spPr bwMode="auto">
            <a:xfrm rot="13529776">
              <a:off x="195522" y="1786861"/>
              <a:ext cx="536569" cy="633768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2" name="Круговая стрелка 91"/>
            <p:cNvSpPr/>
            <p:nvPr/>
          </p:nvSpPr>
          <p:spPr bwMode="auto">
            <a:xfrm rot="17722011">
              <a:off x="347920" y="1798950"/>
              <a:ext cx="536569" cy="633768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3" name="Круговая стрелка 92"/>
            <p:cNvSpPr/>
            <p:nvPr/>
          </p:nvSpPr>
          <p:spPr bwMode="auto">
            <a:xfrm>
              <a:off x="295538" y="2903916"/>
              <a:ext cx="836600" cy="137477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4" name="Круговая стрелка 93"/>
            <p:cNvSpPr/>
            <p:nvPr/>
          </p:nvSpPr>
          <p:spPr bwMode="auto">
            <a:xfrm rot="18823787" flipH="1">
              <a:off x="1084692" y="3533837"/>
              <a:ext cx="738121" cy="1374775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95" name="Круговая стрелка 94"/>
          <p:cNvSpPr/>
          <p:nvPr/>
        </p:nvSpPr>
        <p:spPr bwMode="auto">
          <a:xfrm rot="21330062" flipH="1">
            <a:off x="1227006" y="4303410"/>
            <a:ext cx="294421" cy="852067"/>
          </a:xfrm>
          <a:prstGeom prst="circularArrow">
            <a:avLst>
              <a:gd name="adj1" fmla="val 12500"/>
              <a:gd name="adj2" fmla="val 1646985"/>
              <a:gd name="adj3" fmla="val 20457681"/>
              <a:gd name="adj4" fmla="val 17427371"/>
              <a:gd name="adj5" fmla="val 12500"/>
            </a:avLst>
          </a:prstGeom>
          <a:solidFill>
            <a:srgbClr val="FF6565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5905" name="TextBox 46"/>
          <p:cNvSpPr txBox="1">
            <a:spLocks noChangeArrowheads="1"/>
          </p:cNvSpPr>
          <p:nvPr/>
        </p:nvSpPr>
        <p:spPr bwMode="auto">
          <a:xfrm>
            <a:off x="808038" y="687388"/>
            <a:ext cx="14398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Россия</a:t>
            </a:r>
          </a:p>
        </p:txBody>
      </p:sp>
      <p:sp>
        <p:nvSpPr>
          <p:cNvPr id="25609" name="TextBox 51"/>
          <p:cNvSpPr txBox="1">
            <a:spLocks noChangeArrowheads="1"/>
          </p:cNvSpPr>
          <p:nvPr/>
        </p:nvSpPr>
        <p:spPr bwMode="auto">
          <a:xfrm>
            <a:off x="2771775" y="957263"/>
            <a:ext cx="13144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п-ов Камчатка</a:t>
            </a:r>
          </a:p>
        </p:txBody>
      </p:sp>
      <p:sp>
        <p:nvSpPr>
          <p:cNvPr id="25610" name="TextBox 55"/>
          <p:cNvSpPr txBox="1">
            <a:spLocks noChangeArrowheads="1"/>
          </p:cNvSpPr>
          <p:nvPr/>
        </p:nvSpPr>
        <p:spPr bwMode="auto">
          <a:xfrm>
            <a:off x="827088" y="3605213"/>
            <a:ext cx="1076325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о. Сахалин</a:t>
            </a:r>
          </a:p>
        </p:txBody>
      </p:sp>
      <p:sp>
        <p:nvSpPr>
          <p:cNvPr id="25611" name="TextBox 56"/>
          <p:cNvSpPr txBox="1">
            <a:spLocks noChangeArrowheads="1"/>
          </p:cNvSpPr>
          <p:nvPr/>
        </p:nvSpPr>
        <p:spPr bwMode="auto">
          <a:xfrm>
            <a:off x="2479675" y="5343525"/>
            <a:ext cx="1516063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Курильские о-ва</a:t>
            </a:r>
          </a:p>
        </p:txBody>
      </p:sp>
      <p:grpSp>
        <p:nvGrpSpPr>
          <p:cNvPr id="25612" name="Группа 56"/>
          <p:cNvGrpSpPr>
            <a:grpSpLocks/>
          </p:cNvGrpSpPr>
          <p:nvPr/>
        </p:nvGrpSpPr>
        <p:grpSpPr bwMode="auto">
          <a:xfrm>
            <a:off x="4572000" y="549275"/>
            <a:ext cx="3887788" cy="5903913"/>
            <a:chOff x="628650" y="419100"/>
            <a:chExt cx="3816350" cy="5740400"/>
          </a:xfrm>
        </p:grpSpPr>
        <p:pic>
          <p:nvPicPr>
            <p:cNvPr id="25623" name="Рисунок 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419100"/>
              <a:ext cx="3816350" cy="574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Выгнутая вверх стрелка 67"/>
            <p:cNvSpPr/>
            <p:nvPr/>
          </p:nvSpPr>
          <p:spPr bwMode="auto">
            <a:xfrm rot="10023162" flipV="1">
              <a:off x="2317879" y="1382265"/>
              <a:ext cx="1386913" cy="447625"/>
            </a:xfrm>
            <a:prstGeom prst="curvedDownArrow">
              <a:avLst>
                <a:gd name="adj1" fmla="val 25000"/>
                <a:gd name="adj2" fmla="val 50000"/>
                <a:gd name="adj3" fmla="val 25267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9" name="Круговая стрелка 68"/>
            <p:cNvSpPr>
              <a:spLocks noChangeArrowheads="1"/>
            </p:cNvSpPr>
            <p:nvPr/>
          </p:nvSpPr>
          <p:spPr bwMode="auto">
            <a:xfrm rot="9667867" flipH="1">
              <a:off x="2987961" y="1373003"/>
              <a:ext cx="772932" cy="1504945"/>
            </a:xfrm>
            <a:custGeom>
              <a:avLst/>
              <a:gdLst>
                <a:gd name="T0" fmla="*/ 573523 w 773113"/>
                <a:gd name="T1" fmla="*/ 251240 h 1504950"/>
                <a:gd name="T2" fmla="*/ 768758 w 773113"/>
                <a:gd name="T3" fmla="*/ 667710 h 1504950"/>
                <a:gd name="T4" fmla="*/ 675856 w 773113"/>
                <a:gd name="T5" fmla="*/ 795253 h 1504950"/>
                <a:gd name="T6" fmla="*/ 577559 w 773113"/>
                <a:gd name="T7" fmla="*/ 639438 h 1504950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147387 w 773113"/>
                <a:gd name="T13" fmla="*/ 254562 h 1504950"/>
                <a:gd name="T14" fmla="*/ 625726 w 773113"/>
                <a:gd name="T15" fmla="*/ 1250388 h 1504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113" h="1504950">
                  <a:moveTo>
                    <a:pt x="594010" y="196318"/>
                  </a:moveTo>
                  <a:lnTo>
                    <a:pt x="594010" y="196317"/>
                  </a:lnTo>
                  <a:cubicBezTo>
                    <a:pt x="664356" y="310043"/>
                    <a:pt x="710316" y="476942"/>
                    <a:pt x="721914" y="660783"/>
                  </a:cubicBezTo>
                  <a:lnTo>
                    <a:pt x="768758" y="667710"/>
                  </a:lnTo>
                  <a:lnTo>
                    <a:pt x="675856" y="795253"/>
                  </a:lnTo>
                  <a:lnTo>
                    <a:pt x="577559" y="639438"/>
                  </a:lnTo>
                  <a:lnTo>
                    <a:pt x="624441" y="646371"/>
                  </a:lnTo>
                  <a:lnTo>
                    <a:pt x="624440" y="646371"/>
                  </a:lnTo>
                  <a:cubicBezTo>
                    <a:pt x="615334" y="517282"/>
                    <a:pt x="589866" y="399064"/>
                    <a:pt x="551838" y="309372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0" name="Круговая стрелка 69"/>
            <p:cNvSpPr/>
            <p:nvPr/>
          </p:nvSpPr>
          <p:spPr bwMode="auto">
            <a:xfrm rot="21301101" flipH="1">
              <a:off x="2310088" y="2935059"/>
              <a:ext cx="582815" cy="1132953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038060"/>
                <a:gd name="adj5" fmla="val 20801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1" name="Круговая стрелка 70"/>
            <p:cNvSpPr>
              <a:spLocks noChangeArrowheads="1"/>
            </p:cNvSpPr>
            <p:nvPr/>
          </p:nvSpPr>
          <p:spPr bwMode="auto">
            <a:xfrm rot="11732336" flipH="1">
              <a:off x="2601495" y="1829889"/>
              <a:ext cx="989540" cy="1802847"/>
            </a:xfrm>
            <a:custGeom>
              <a:avLst/>
              <a:gdLst>
                <a:gd name="T0" fmla="*/ 722926 w 989012"/>
                <a:gd name="T1" fmla="*/ 288539 h 1801812"/>
                <a:gd name="T2" fmla="*/ 982755 w 989012"/>
                <a:gd name="T3" fmla="*/ 792707 h 1801812"/>
                <a:gd name="T4" fmla="*/ 864466 w 989012"/>
                <a:gd name="T5" fmla="*/ 955611 h 1801812"/>
                <a:gd name="T6" fmla="*/ 738161 w 989012"/>
                <a:gd name="T7" fmla="*/ 756540 h 1801812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188546 w 989012"/>
                <a:gd name="T13" fmla="*/ 307578 h 1801812"/>
                <a:gd name="T14" fmla="*/ 800466 w 989012"/>
                <a:gd name="T15" fmla="*/ 1494234 h 18018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9012" h="1801812">
                  <a:moveTo>
                    <a:pt x="748105" y="221038"/>
                  </a:moveTo>
                  <a:lnTo>
                    <a:pt x="748104" y="221038"/>
                  </a:lnTo>
                  <a:cubicBezTo>
                    <a:pt x="843424" y="354748"/>
                    <a:pt x="906559" y="557960"/>
                    <a:pt x="922969" y="783867"/>
                  </a:cubicBezTo>
                  <a:lnTo>
                    <a:pt x="982755" y="792707"/>
                  </a:lnTo>
                  <a:lnTo>
                    <a:pt x="864466" y="955611"/>
                  </a:lnTo>
                  <a:lnTo>
                    <a:pt x="738161" y="756540"/>
                  </a:lnTo>
                  <a:lnTo>
                    <a:pt x="797977" y="765384"/>
                  </a:lnTo>
                  <a:lnTo>
                    <a:pt x="797976" y="765384"/>
                  </a:lnTo>
                  <a:cubicBezTo>
                    <a:pt x="784819" y="607498"/>
                    <a:pt x="749071" y="464476"/>
                    <a:pt x="696498" y="359386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2" name="Стрелка вниз 71"/>
            <p:cNvSpPr>
              <a:spLocks noChangeArrowheads="1"/>
            </p:cNvSpPr>
            <p:nvPr/>
          </p:nvSpPr>
          <p:spPr bwMode="auto">
            <a:xfrm rot="-9261385">
              <a:off x="2846154" y="3469121"/>
              <a:ext cx="190116" cy="493931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3" name="Выгнутая вверх стрелка 72"/>
            <p:cNvSpPr/>
            <p:nvPr/>
          </p:nvSpPr>
          <p:spPr bwMode="auto">
            <a:xfrm rot="10023162" flipV="1">
              <a:off x="2568771" y="1789757"/>
              <a:ext cx="832148" cy="409037"/>
            </a:xfrm>
            <a:prstGeom prst="curvedDownArrow">
              <a:avLst>
                <a:gd name="adj1" fmla="val 25000"/>
                <a:gd name="adj2" fmla="val 50000"/>
                <a:gd name="adj3" fmla="val 25267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4" name="Круговая стрелка 73"/>
            <p:cNvSpPr>
              <a:spLocks noChangeArrowheads="1"/>
            </p:cNvSpPr>
            <p:nvPr/>
          </p:nvSpPr>
          <p:spPr bwMode="auto">
            <a:xfrm rot="11670492" flipH="1">
              <a:off x="2211913" y="2698899"/>
              <a:ext cx="685665" cy="1077386"/>
            </a:xfrm>
            <a:custGeom>
              <a:avLst/>
              <a:gdLst>
                <a:gd name="T0" fmla="*/ 484170 w 685800"/>
                <a:gd name="T1" fmla="*/ 160229 h 1077913"/>
                <a:gd name="T2" fmla="*/ 680085 w 685800"/>
                <a:gd name="T3" fmla="*/ 464404 h 1077913"/>
                <a:gd name="T4" fmla="*/ 599175 w 685800"/>
                <a:gd name="T5" fmla="*/ 576851 h 1077913"/>
                <a:gd name="T6" fmla="*/ 510479 w 685800"/>
                <a:gd name="T7" fmla="*/ 439325 h 1077913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130742 w 685800"/>
                <a:gd name="T13" fmla="*/ 188165 h 1077913"/>
                <a:gd name="T14" fmla="*/ 555058 w 685800"/>
                <a:gd name="T15" fmla="*/ 889748 h 10779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5800" h="1077913">
                  <a:moveTo>
                    <a:pt x="500402" y="116712"/>
                  </a:moveTo>
                  <a:lnTo>
                    <a:pt x="500402" y="116711"/>
                  </a:lnTo>
                  <a:cubicBezTo>
                    <a:pt x="574302" y="192072"/>
                    <a:pt x="624835" y="316670"/>
                    <a:pt x="638948" y="458321"/>
                  </a:cubicBezTo>
                  <a:lnTo>
                    <a:pt x="680085" y="464404"/>
                  </a:lnTo>
                  <a:lnTo>
                    <a:pt x="599175" y="576851"/>
                  </a:lnTo>
                  <a:lnTo>
                    <a:pt x="510479" y="439325"/>
                  </a:lnTo>
                  <a:lnTo>
                    <a:pt x="551569" y="445401"/>
                  </a:lnTo>
                  <a:lnTo>
                    <a:pt x="551569" y="445400"/>
                  </a:lnTo>
                  <a:cubicBezTo>
                    <a:pt x="539705" y="348378"/>
                    <a:pt x="509809" y="262935"/>
                    <a:pt x="467462" y="205019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5" name="Круговая стрелка 74"/>
            <p:cNvSpPr>
              <a:spLocks noChangeArrowheads="1"/>
            </p:cNvSpPr>
            <p:nvPr/>
          </p:nvSpPr>
          <p:spPr bwMode="auto">
            <a:xfrm rot="11732336" flipH="1">
              <a:off x="2481505" y="1701776"/>
              <a:ext cx="783839" cy="1375287"/>
            </a:xfrm>
            <a:custGeom>
              <a:avLst/>
              <a:gdLst>
                <a:gd name="T0" fmla="*/ 568191 w 784225"/>
                <a:gd name="T1" fmla="*/ 215342 h 1374775"/>
                <a:gd name="T2" fmla="*/ 778905 w 784225"/>
                <a:gd name="T3" fmla="*/ 601716 h 1374775"/>
                <a:gd name="T4" fmla="*/ 685400 w 784225"/>
                <a:gd name="T5" fmla="*/ 730755 h 1374775"/>
                <a:gd name="T6" fmla="*/ 584958 w 784225"/>
                <a:gd name="T7" fmla="*/ 573037 h 1374775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149505 w 784225"/>
                <a:gd name="T13" fmla="*/ 235989 h 1374775"/>
                <a:gd name="T14" fmla="*/ 634720 w 784225"/>
                <a:gd name="T15" fmla="*/ 1138786 h 13747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4225" h="1374775">
                  <a:moveTo>
                    <a:pt x="587736" y="162945"/>
                  </a:moveTo>
                  <a:lnTo>
                    <a:pt x="587736" y="162944"/>
                  </a:lnTo>
                  <a:cubicBezTo>
                    <a:pt x="665720" y="263648"/>
                    <a:pt x="717796" y="419967"/>
                    <a:pt x="731576" y="594718"/>
                  </a:cubicBezTo>
                  <a:lnTo>
                    <a:pt x="778905" y="601716"/>
                  </a:lnTo>
                  <a:lnTo>
                    <a:pt x="685400" y="730755"/>
                  </a:lnTo>
                  <a:lnTo>
                    <a:pt x="584958" y="573037"/>
                  </a:lnTo>
                  <a:lnTo>
                    <a:pt x="632298" y="580037"/>
                  </a:lnTo>
                  <a:lnTo>
                    <a:pt x="632298" y="580036"/>
                  </a:lnTo>
                  <a:cubicBezTo>
                    <a:pt x="621112" y="458371"/>
                    <a:pt x="591268" y="348909"/>
                    <a:pt x="547783" y="270054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6" name="Круговая стрелка 75"/>
            <p:cNvSpPr/>
            <p:nvPr/>
          </p:nvSpPr>
          <p:spPr bwMode="auto">
            <a:xfrm rot="20821032" flipH="1">
              <a:off x="2344372" y="2296036"/>
              <a:ext cx="652940" cy="1122149"/>
            </a:xfrm>
            <a:prstGeom prst="circularArrow">
              <a:avLst>
                <a:gd name="adj1" fmla="val 12500"/>
                <a:gd name="adj2" fmla="val 2886523"/>
                <a:gd name="adj3" fmla="val 20457681"/>
                <a:gd name="adj4" fmla="val 17038060"/>
                <a:gd name="adj5" fmla="val 20801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7" name="Круговая стрелка 76"/>
            <p:cNvSpPr/>
            <p:nvPr/>
          </p:nvSpPr>
          <p:spPr bwMode="auto">
            <a:xfrm rot="21073338" flipH="1">
              <a:off x="2199446" y="1891631"/>
              <a:ext cx="687224" cy="1136040"/>
            </a:xfrm>
            <a:prstGeom prst="circularArrow">
              <a:avLst>
                <a:gd name="adj1" fmla="val 12500"/>
                <a:gd name="adj2" fmla="val 1646985"/>
                <a:gd name="adj3" fmla="val 20457681"/>
                <a:gd name="adj4" fmla="val 17427371"/>
                <a:gd name="adj5" fmla="val 12500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8" name="Круговая стрелка 77"/>
            <p:cNvSpPr>
              <a:spLocks noChangeArrowheads="1"/>
            </p:cNvSpPr>
            <p:nvPr/>
          </p:nvSpPr>
          <p:spPr bwMode="auto">
            <a:xfrm rot="11670492" flipH="1">
              <a:off x="2062313" y="3518514"/>
              <a:ext cx="685665" cy="1077386"/>
            </a:xfrm>
            <a:custGeom>
              <a:avLst/>
              <a:gdLst>
                <a:gd name="T0" fmla="*/ 484170 w 685800"/>
                <a:gd name="T1" fmla="*/ 160229 h 1077913"/>
                <a:gd name="T2" fmla="*/ 680085 w 685800"/>
                <a:gd name="T3" fmla="*/ 464404 h 1077913"/>
                <a:gd name="T4" fmla="*/ 599175 w 685800"/>
                <a:gd name="T5" fmla="*/ 576851 h 1077913"/>
                <a:gd name="T6" fmla="*/ 510479 w 685800"/>
                <a:gd name="T7" fmla="*/ 439325 h 1077913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130742 w 685800"/>
                <a:gd name="T13" fmla="*/ 188165 h 1077913"/>
                <a:gd name="T14" fmla="*/ 555058 w 685800"/>
                <a:gd name="T15" fmla="*/ 889748 h 10779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5800" h="1077913">
                  <a:moveTo>
                    <a:pt x="500402" y="116712"/>
                  </a:moveTo>
                  <a:lnTo>
                    <a:pt x="500402" y="116711"/>
                  </a:lnTo>
                  <a:cubicBezTo>
                    <a:pt x="574302" y="192072"/>
                    <a:pt x="624835" y="316670"/>
                    <a:pt x="638948" y="458321"/>
                  </a:cubicBezTo>
                  <a:lnTo>
                    <a:pt x="680085" y="464404"/>
                  </a:lnTo>
                  <a:lnTo>
                    <a:pt x="599175" y="576851"/>
                  </a:lnTo>
                  <a:lnTo>
                    <a:pt x="510479" y="439325"/>
                  </a:lnTo>
                  <a:lnTo>
                    <a:pt x="551569" y="445401"/>
                  </a:lnTo>
                  <a:lnTo>
                    <a:pt x="551569" y="445400"/>
                  </a:lnTo>
                  <a:cubicBezTo>
                    <a:pt x="539705" y="348378"/>
                    <a:pt x="509809" y="262935"/>
                    <a:pt x="467462" y="205019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9" name="Круговая стрелка 78"/>
            <p:cNvSpPr>
              <a:spLocks noChangeArrowheads="1"/>
            </p:cNvSpPr>
            <p:nvPr/>
          </p:nvSpPr>
          <p:spPr bwMode="auto">
            <a:xfrm rot="11670492" flipH="1">
              <a:off x="1654031" y="3987748"/>
              <a:ext cx="684107" cy="1077386"/>
            </a:xfrm>
            <a:custGeom>
              <a:avLst/>
              <a:gdLst>
                <a:gd name="T0" fmla="*/ 483321 w 684213"/>
                <a:gd name="T1" fmla="*/ 160379 h 1077913"/>
                <a:gd name="T2" fmla="*/ 678537 w 684213"/>
                <a:gd name="T3" fmla="*/ 464568 h 1077913"/>
                <a:gd name="T4" fmla="*/ 597793 w 684213"/>
                <a:gd name="T5" fmla="*/ 576764 h 1077913"/>
                <a:gd name="T6" fmla="*/ 509324 w 684213"/>
                <a:gd name="T7" fmla="*/ 439547 h 1077913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130439 w 684213"/>
                <a:gd name="T13" fmla="*/ 188095 h 1077913"/>
                <a:gd name="T14" fmla="*/ 553774 w 684213"/>
                <a:gd name="T15" fmla="*/ 889818 h 10779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213" h="1077913">
                  <a:moveTo>
                    <a:pt x="499531" y="116921"/>
                  </a:moveTo>
                  <a:lnTo>
                    <a:pt x="499531" y="116920"/>
                  </a:lnTo>
                  <a:cubicBezTo>
                    <a:pt x="573144" y="192367"/>
                    <a:pt x="623454" y="316934"/>
                    <a:pt x="637488" y="458497"/>
                  </a:cubicBezTo>
                  <a:lnTo>
                    <a:pt x="678537" y="464568"/>
                  </a:lnTo>
                  <a:lnTo>
                    <a:pt x="597793" y="576764"/>
                  </a:lnTo>
                  <a:lnTo>
                    <a:pt x="509324" y="439547"/>
                  </a:lnTo>
                  <a:lnTo>
                    <a:pt x="550326" y="445610"/>
                  </a:lnTo>
                  <a:lnTo>
                    <a:pt x="550326" y="445609"/>
                  </a:lnTo>
                  <a:cubicBezTo>
                    <a:pt x="538536" y="348604"/>
                    <a:pt x="508791" y="263135"/>
                    <a:pt x="466630" y="205121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0" name="Круговая стрелка 79"/>
            <p:cNvSpPr>
              <a:spLocks noChangeArrowheads="1"/>
            </p:cNvSpPr>
            <p:nvPr/>
          </p:nvSpPr>
          <p:spPr bwMode="auto">
            <a:xfrm rot="13542562" flipH="1">
              <a:off x="1185110" y="4965518"/>
              <a:ext cx="353469" cy="500224"/>
            </a:xfrm>
            <a:custGeom>
              <a:avLst/>
              <a:gdLst>
                <a:gd name="T0" fmla="*/ 243457 w 354013"/>
                <a:gd name="T1" fmla="*/ 71886 h 500063"/>
                <a:gd name="T2" fmla="*/ 350365 w 354013"/>
                <a:gd name="T3" fmla="*/ 211788 h 500063"/>
                <a:gd name="T4" fmla="*/ 309161 w 354013"/>
                <a:gd name="T5" fmla="*/ 269573 h 500063"/>
                <a:gd name="T6" fmla="*/ 262813 w 354013"/>
                <a:gd name="T7" fmla="*/ 198842 h 500063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67489 w 354013"/>
                <a:gd name="T13" fmla="*/ 88878 h 500063"/>
                <a:gd name="T14" fmla="*/ 286524 w 354013"/>
                <a:gd name="T15" fmla="*/ 411185 h 5000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013" h="500063">
                  <a:moveTo>
                    <a:pt x="251530" y="50243"/>
                  </a:moveTo>
                  <a:lnTo>
                    <a:pt x="251529" y="50243"/>
                  </a:lnTo>
                  <a:cubicBezTo>
                    <a:pt x="292313" y="83183"/>
                    <a:pt x="320873" y="141354"/>
                    <a:pt x="329315" y="208676"/>
                  </a:cubicBezTo>
                  <a:lnTo>
                    <a:pt x="350365" y="211788"/>
                  </a:lnTo>
                  <a:lnTo>
                    <a:pt x="309161" y="269573"/>
                  </a:lnTo>
                  <a:lnTo>
                    <a:pt x="262813" y="198842"/>
                  </a:lnTo>
                  <a:lnTo>
                    <a:pt x="283775" y="201942"/>
                  </a:lnTo>
                  <a:lnTo>
                    <a:pt x="283775" y="201941"/>
                  </a:lnTo>
                  <a:cubicBezTo>
                    <a:pt x="276432" y="157017"/>
                    <a:pt x="259088" y="118396"/>
                    <a:pt x="235249" y="93889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vert="eaVert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1" name="Круговая стрелка 80"/>
            <p:cNvSpPr>
              <a:spLocks noChangeArrowheads="1"/>
            </p:cNvSpPr>
            <p:nvPr/>
          </p:nvSpPr>
          <p:spPr bwMode="auto">
            <a:xfrm rot="11670492" flipH="1">
              <a:off x="1607281" y="4713209"/>
              <a:ext cx="355299" cy="500105"/>
            </a:xfrm>
            <a:custGeom>
              <a:avLst/>
              <a:gdLst>
                <a:gd name="T0" fmla="*/ 244276 w 355600"/>
                <a:gd name="T1" fmla="*/ 71816 h 500062"/>
                <a:gd name="T2" fmla="*/ 351902 w 355600"/>
                <a:gd name="T3" fmla="*/ 211628 h 500062"/>
                <a:gd name="T4" fmla="*/ 310541 w 355600"/>
                <a:gd name="T5" fmla="*/ 269659 h 500062"/>
                <a:gd name="T6" fmla="*/ 263958 w 355600"/>
                <a:gd name="T7" fmla="*/ 198624 h 500062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67792 w 355600"/>
                <a:gd name="T13" fmla="*/ 88948 h 500062"/>
                <a:gd name="T14" fmla="*/ 287808 w 355600"/>
                <a:gd name="T15" fmla="*/ 411114 h 5000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500062">
                  <a:moveTo>
                    <a:pt x="252375" y="50103"/>
                  </a:moveTo>
                  <a:lnTo>
                    <a:pt x="252374" y="50103"/>
                  </a:lnTo>
                  <a:cubicBezTo>
                    <a:pt x="293445" y="82950"/>
                    <a:pt x="322237" y="141125"/>
                    <a:pt x="330768" y="208502"/>
                  </a:cubicBezTo>
                  <a:lnTo>
                    <a:pt x="351902" y="211628"/>
                  </a:lnTo>
                  <a:lnTo>
                    <a:pt x="310541" y="269659"/>
                  </a:lnTo>
                  <a:lnTo>
                    <a:pt x="263958" y="198624"/>
                  </a:lnTo>
                  <a:lnTo>
                    <a:pt x="285001" y="201735"/>
                  </a:lnTo>
                  <a:lnTo>
                    <a:pt x="285000" y="201735"/>
                  </a:lnTo>
                  <a:cubicBezTo>
                    <a:pt x="277570" y="156833"/>
                    <a:pt x="260069" y="118275"/>
                    <a:pt x="236046" y="93879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2" name="Круговая стрелка 81"/>
            <p:cNvSpPr>
              <a:spLocks noChangeArrowheads="1"/>
            </p:cNvSpPr>
            <p:nvPr/>
          </p:nvSpPr>
          <p:spPr bwMode="auto">
            <a:xfrm rot="12783789" flipH="1">
              <a:off x="1407815" y="4889172"/>
              <a:ext cx="355299" cy="500105"/>
            </a:xfrm>
            <a:custGeom>
              <a:avLst/>
              <a:gdLst>
                <a:gd name="T0" fmla="*/ 244276 w 355600"/>
                <a:gd name="T1" fmla="*/ 71816 h 500063"/>
                <a:gd name="T2" fmla="*/ 351902 w 355600"/>
                <a:gd name="T3" fmla="*/ 211628 h 500063"/>
                <a:gd name="T4" fmla="*/ 310541 w 355600"/>
                <a:gd name="T5" fmla="*/ 269660 h 500063"/>
                <a:gd name="T6" fmla="*/ 263958 w 355600"/>
                <a:gd name="T7" fmla="*/ 198624 h 500063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67792 w 355600"/>
                <a:gd name="T13" fmla="*/ 88948 h 500063"/>
                <a:gd name="T14" fmla="*/ 287808 w 355600"/>
                <a:gd name="T15" fmla="*/ 411115 h 5000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500063">
                  <a:moveTo>
                    <a:pt x="252376" y="50104"/>
                  </a:moveTo>
                  <a:lnTo>
                    <a:pt x="252375" y="50104"/>
                  </a:lnTo>
                  <a:cubicBezTo>
                    <a:pt x="293446" y="82952"/>
                    <a:pt x="322237" y="141126"/>
                    <a:pt x="330768" y="208504"/>
                  </a:cubicBezTo>
                  <a:lnTo>
                    <a:pt x="351902" y="211628"/>
                  </a:lnTo>
                  <a:lnTo>
                    <a:pt x="310541" y="269660"/>
                  </a:lnTo>
                  <a:lnTo>
                    <a:pt x="263958" y="198624"/>
                  </a:lnTo>
                  <a:lnTo>
                    <a:pt x="285001" y="201736"/>
                  </a:lnTo>
                  <a:lnTo>
                    <a:pt x="285001" y="201735"/>
                  </a:lnTo>
                  <a:cubicBezTo>
                    <a:pt x="277570" y="156834"/>
                    <a:pt x="260069" y="118276"/>
                    <a:pt x="236046" y="93879"/>
                  </a:cubicBezTo>
                  <a:close/>
                </a:path>
              </a:pathLst>
            </a:cu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4748213" y="5959475"/>
            <a:ext cx="1114425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о. Хоккайдо</a:t>
            </a:r>
          </a:p>
        </p:txBody>
      </p:sp>
      <p:sp>
        <p:nvSpPr>
          <p:cNvPr id="21" name="Круговая стрелка 20"/>
          <p:cNvSpPr>
            <a:spLocks noChangeArrowheads="1"/>
          </p:cNvSpPr>
          <p:nvPr/>
        </p:nvSpPr>
        <p:spPr bwMode="auto">
          <a:xfrm rot="11670492" flipH="1">
            <a:off x="5724525" y="5013325"/>
            <a:ext cx="355600" cy="500063"/>
          </a:xfrm>
          <a:custGeom>
            <a:avLst/>
            <a:gdLst>
              <a:gd name="T0" fmla="*/ 244276 w 355600"/>
              <a:gd name="T1" fmla="*/ 71816 h 500062"/>
              <a:gd name="T2" fmla="*/ 351902 w 355600"/>
              <a:gd name="T3" fmla="*/ 211628 h 500062"/>
              <a:gd name="T4" fmla="*/ 310541 w 355600"/>
              <a:gd name="T5" fmla="*/ 269659 h 500062"/>
              <a:gd name="T6" fmla="*/ 263958 w 355600"/>
              <a:gd name="T7" fmla="*/ 198624 h 500062"/>
              <a:gd name="T8" fmla="*/ 11796480 60000 65536"/>
              <a:gd name="T9" fmla="*/ 0 60000 65536"/>
              <a:gd name="T10" fmla="*/ 5898240 60000 65536"/>
              <a:gd name="T11" fmla="*/ 11796480 60000 65536"/>
              <a:gd name="T12" fmla="*/ 67792 w 355600"/>
              <a:gd name="T13" fmla="*/ 88948 h 500062"/>
              <a:gd name="T14" fmla="*/ 287808 w 355600"/>
              <a:gd name="T15" fmla="*/ 411114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500062">
                <a:moveTo>
                  <a:pt x="252375" y="50103"/>
                </a:moveTo>
                <a:lnTo>
                  <a:pt x="252374" y="50103"/>
                </a:lnTo>
                <a:cubicBezTo>
                  <a:pt x="293445" y="82950"/>
                  <a:pt x="322237" y="141125"/>
                  <a:pt x="330768" y="208502"/>
                </a:cubicBezTo>
                <a:lnTo>
                  <a:pt x="351902" y="211628"/>
                </a:lnTo>
                <a:lnTo>
                  <a:pt x="310541" y="269659"/>
                </a:lnTo>
                <a:lnTo>
                  <a:pt x="263958" y="198624"/>
                </a:lnTo>
                <a:lnTo>
                  <a:pt x="285001" y="201735"/>
                </a:lnTo>
                <a:lnTo>
                  <a:pt x="285000" y="201735"/>
                </a:lnTo>
                <a:cubicBezTo>
                  <a:pt x="277570" y="156833"/>
                  <a:pt x="260069" y="118275"/>
                  <a:pt x="236046" y="93879"/>
                </a:cubicBez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Круговая стрелка 22"/>
          <p:cNvSpPr>
            <a:spLocks noChangeArrowheads="1"/>
          </p:cNvSpPr>
          <p:nvPr/>
        </p:nvSpPr>
        <p:spPr bwMode="auto">
          <a:xfrm rot="9106894" flipH="1">
            <a:off x="5651500" y="5589588"/>
            <a:ext cx="355600" cy="500062"/>
          </a:xfrm>
          <a:custGeom>
            <a:avLst/>
            <a:gdLst>
              <a:gd name="T0" fmla="*/ 244276 w 355600"/>
              <a:gd name="T1" fmla="*/ 71816 h 500062"/>
              <a:gd name="T2" fmla="*/ 351902 w 355600"/>
              <a:gd name="T3" fmla="*/ 211628 h 500062"/>
              <a:gd name="T4" fmla="*/ 310541 w 355600"/>
              <a:gd name="T5" fmla="*/ 269659 h 500062"/>
              <a:gd name="T6" fmla="*/ 263958 w 355600"/>
              <a:gd name="T7" fmla="*/ 198624 h 500062"/>
              <a:gd name="T8" fmla="*/ 11796480 60000 65536"/>
              <a:gd name="T9" fmla="*/ 0 60000 65536"/>
              <a:gd name="T10" fmla="*/ 5898240 60000 65536"/>
              <a:gd name="T11" fmla="*/ 11796480 60000 65536"/>
              <a:gd name="T12" fmla="*/ 67792 w 355600"/>
              <a:gd name="T13" fmla="*/ 88948 h 500062"/>
              <a:gd name="T14" fmla="*/ 287808 w 355600"/>
              <a:gd name="T15" fmla="*/ 411114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500062">
                <a:moveTo>
                  <a:pt x="252375" y="50103"/>
                </a:moveTo>
                <a:lnTo>
                  <a:pt x="252374" y="50103"/>
                </a:lnTo>
                <a:cubicBezTo>
                  <a:pt x="293445" y="82950"/>
                  <a:pt x="322237" y="141125"/>
                  <a:pt x="330768" y="208502"/>
                </a:cubicBezTo>
                <a:lnTo>
                  <a:pt x="351902" y="211628"/>
                </a:lnTo>
                <a:lnTo>
                  <a:pt x="310541" y="269659"/>
                </a:lnTo>
                <a:lnTo>
                  <a:pt x="263958" y="198624"/>
                </a:lnTo>
                <a:lnTo>
                  <a:pt x="285001" y="201735"/>
                </a:lnTo>
                <a:lnTo>
                  <a:pt x="285000" y="201735"/>
                </a:lnTo>
                <a:cubicBezTo>
                  <a:pt x="277570" y="156833"/>
                  <a:pt x="260069" y="118275"/>
                  <a:pt x="236046" y="93879"/>
                </a:cubicBez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Круговая стрелка 23"/>
          <p:cNvSpPr>
            <a:spLocks noChangeArrowheads="1"/>
          </p:cNvSpPr>
          <p:nvPr/>
        </p:nvSpPr>
        <p:spPr bwMode="auto">
          <a:xfrm rot="11670492" flipH="1">
            <a:off x="6011863" y="5229225"/>
            <a:ext cx="355600" cy="500063"/>
          </a:xfrm>
          <a:custGeom>
            <a:avLst/>
            <a:gdLst>
              <a:gd name="T0" fmla="*/ 244276 w 355600"/>
              <a:gd name="T1" fmla="*/ 71816 h 500062"/>
              <a:gd name="T2" fmla="*/ 351902 w 355600"/>
              <a:gd name="T3" fmla="*/ 211628 h 500062"/>
              <a:gd name="T4" fmla="*/ 310541 w 355600"/>
              <a:gd name="T5" fmla="*/ 269659 h 500062"/>
              <a:gd name="T6" fmla="*/ 263958 w 355600"/>
              <a:gd name="T7" fmla="*/ 198624 h 500062"/>
              <a:gd name="T8" fmla="*/ 11796480 60000 65536"/>
              <a:gd name="T9" fmla="*/ 0 60000 65536"/>
              <a:gd name="T10" fmla="*/ 5898240 60000 65536"/>
              <a:gd name="T11" fmla="*/ 11796480 60000 65536"/>
              <a:gd name="T12" fmla="*/ 67792 w 355600"/>
              <a:gd name="T13" fmla="*/ 88948 h 500062"/>
              <a:gd name="T14" fmla="*/ 287808 w 355600"/>
              <a:gd name="T15" fmla="*/ 411114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500062">
                <a:moveTo>
                  <a:pt x="252375" y="50103"/>
                </a:moveTo>
                <a:lnTo>
                  <a:pt x="252374" y="50103"/>
                </a:lnTo>
                <a:cubicBezTo>
                  <a:pt x="293445" y="82950"/>
                  <a:pt x="322237" y="141125"/>
                  <a:pt x="330768" y="208502"/>
                </a:cubicBezTo>
                <a:lnTo>
                  <a:pt x="351902" y="211628"/>
                </a:lnTo>
                <a:lnTo>
                  <a:pt x="310541" y="269659"/>
                </a:lnTo>
                <a:lnTo>
                  <a:pt x="263958" y="198624"/>
                </a:lnTo>
                <a:lnTo>
                  <a:pt x="285001" y="201735"/>
                </a:lnTo>
                <a:lnTo>
                  <a:pt x="285000" y="201735"/>
                </a:lnTo>
                <a:cubicBezTo>
                  <a:pt x="277570" y="156833"/>
                  <a:pt x="260069" y="118275"/>
                  <a:pt x="236046" y="93879"/>
                </a:cubicBezTo>
                <a:close/>
              </a:path>
            </a:pathLst>
          </a:cu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17" name="TextBox 24"/>
          <p:cNvSpPr txBox="1">
            <a:spLocks noChangeArrowheads="1"/>
          </p:cNvSpPr>
          <p:nvPr/>
        </p:nvSpPr>
        <p:spPr bwMode="auto">
          <a:xfrm>
            <a:off x="6804025" y="1196975"/>
            <a:ext cx="1339850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п-ов Камчатка</a:t>
            </a:r>
          </a:p>
        </p:txBody>
      </p:sp>
      <p:sp>
        <p:nvSpPr>
          <p:cNvPr id="25618" name="TextBox 25"/>
          <p:cNvSpPr txBox="1">
            <a:spLocks noChangeArrowheads="1"/>
          </p:cNvSpPr>
          <p:nvPr/>
        </p:nvSpPr>
        <p:spPr bwMode="auto">
          <a:xfrm>
            <a:off x="4852988" y="3387725"/>
            <a:ext cx="1166812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о. Сахалин</a:t>
            </a:r>
          </a:p>
        </p:txBody>
      </p:sp>
      <p:sp>
        <p:nvSpPr>
          <p:cNvPr id="25619" name="TextBox 26"/>
          <p:cNvSpPr txBox="1">
            <a:spLocks noChangeArrowheads="1"/>
          </p:cNvSpPr>
          <p:nvPr/>
        </p:nvSpPr>
        <p:spPr bwMode="auto">
          <a:xfrm>
            <a:off x="6588125" y="5229225"/>
            <a:ext cx="1430338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Курильские о-ва</a:t>
            </a:r>
          </a:p>
        </p:txBody>
      </p:sp>
      <p:sp>
        <p:nvSpPr>
          <p:cNvPr id="75952" name="TextBox 46"/>
          <p:cNvSpPr txBox="1">
            <a:spLocks noChangeArrowheads="1"/>
          </p:cNvSpPr>
          <p:nvPr/>
        </p:nvSpPr>
        <p:spPr bwMode="auto">
          <a:xfrm>
            <a:off x="4787900" y="692150"/>
            <a:ext cx="15843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Япония</a:t>
            </a:r>
          </a:p>
        </p:txBody>
      </p:sp>
      <p:sp>
        <p:nvSpPr>
          <p:cNvPr id="25621" name="TextBox 19"/>
          <p:cNvSpPr txBox="1">
            <a:spLocks noChangeArrowheads="1"/>
          </p:cNvSpPr>
          <p:nvPr/>
        </p:nvSpPr>
        <p:spPr bwMode="auto">
          <a:xfrm>
            <a:off x="788988" y="5921375"/>
            <a:ext cx="1114425" cy="295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ru-RU" sz="1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о. Хоккайдо</a:t>
            </a:r>
          </a:p>
        </p:txBody>
      </p:sp>
      <p:sp>
        <p:nvSpPr>
          <p:cNvPr id="75954" name="Text Box 178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Генерализированные схемы миграций заводской молоди горбуши и кеты в бассейне Охотского моря в период осенней откочевки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61136-EA48-4671-8150-B77F1791E9E6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" y="125413"/>
            <a:ext cx="8964613" cy="927100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Среднемноголетняя встречаемость тихоокеанских лососей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заводского происхождения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смешанных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улов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ах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 в базовых водоемах ЛРЗ, полученн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ая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на основе результатов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отолитного маркирования  (данные 20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12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-201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 гг.)</a:t>
            </a:r>
          </a:p>
        </p:txBody>
      </p:sp>
      <p:pic>
        <p:nvPicPr>
          <p:cNvPr id="10243" name="Picture 4" descr="L:\Сводная статья\Фото для презенташки\23-01-2014_16-58-10\25июль_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12863"/>
            <a:ext cx="8761412" cy="541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042988" y="1341438"/>
          <a:ext cx="727392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Диаграмма" r:id="rId4" imgW="6456598" imgH="3132913" progId="Excel.Chart.8">
                  <p:embed/>
                </p:oleObj>
              </mc:Choice>
              <mc:Fallback>
                <p:oleObj name="Диаграмма" r:id="rId4" imgW="6456598" imgH="3132913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7273925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D3EA-C4CC-4638-BAA6-366738C8749C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12" y="332656"/>
            <a:ext cx="8784976" cy="863600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оцененных возвратов заводских производителей тихоокеанских лососей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(промысел + подходы к ЛРЗ) 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в водоемы Камчатского края в 2012-2015 гг. </a:t>
            </a:r>
          </a:p>
        </p:txBody>
      </p:sp>
      <p:pic>
        <p:nvPicPr>
          <p:cNvPr id="45059" name="Picture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1484313"/>
            <a:ext cx="46418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1490663"/>
            <a:ext cx="4641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578225"/>
            <a:ext cx="4641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775" y="3578225"/>
            <a:ext cx="4641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4120-AF8F-4BAD-A6F0-19A177B4BC20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9" name="Picture 5" descr="E:\Мои документы\АКВАКУЛЬТУРА\Доклад к отчетной сессии ФГБНУ КамчатНИРО\Фото для презенташки\red_go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726760" cy="217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Изображение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075" y="983456"/>
            <a:ext cx="2706756" cy="17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Мои документы\АКВАКУЛЬТУРА\Доклад к отчетной сессии ФГБНУ КамчатНИРО\фото от Ромаденковой\Изображение 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703" y="1054894"/>
            <a:ext cx="252451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Оценка эффективности искусственного воспроизводства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30933"/>
              </p:ext>
            </p:extLst>
          </p:nvPr>
        </p:nvGraphicFramePr>
        <p:xfrm>
          <a:off x="474700" y="3933056"/>
          <a:ext cx="8280400" cy="1439863"/>
        </p:xfrm>
        <a:graphic>
          <a:graphicData uri="http://schemas.openxmlformats.org/drawingml/2006/table">
            <a:tbl>
              <a:tblPr/>
              <a:tblGrid>
                <a:gridCol w="1066800"/>
                <a:gridCol w="1298575"/>
                <a:gridCol w="1328737"/>
                <a:gridCol w="1036638"/>
                <a:gridCol w="1184275"/>
                <a:gridCol w="1182687"/>
                <a:gridCol w="1182688"/>
              </a:tblGrid>
              <a:tr h="479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МЛРЗ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ОЛРЗ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КЛРЗ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ПЛРЗ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ВЛРЗ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Нерка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Чавыча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Нерка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Кижуч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4,82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6118" name="Rectangle 1"/>
          <p:cNvSpPr>
            <a:spLocks noChangeArrowheads="1"/>
          </p:cNvSpPr>
          <p:nvPr/>
        </p:nvSpPr>
        <p:spPr bwMode="auto">
          <a:xfrm>
            <a:off x="690600" y="2852936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Times New Roman" pitchFamily="18" charset="0"/>
              </a:rPr>
              <a:t>Коэффициенты возвратов поколений  производителей тихоокеанских лососей, вернувшихся в базовые водоемы ЛРЗ Камчатского края, оцененные по данным отолитного маркирования </a:t>
            </a:r>
            <a:r>
              <a:rPr lang="ru-RU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в 20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0</a:t>
            </a:r>
            <a:r>
              <a:rPr lang="ru-RU" b="1" dirty="0">
                <a:latin typeface="Georgia" pitchFamily="18" charset="0"/>
              </a:rPr>
              <a:t>5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-2013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Georgia" pitchFamily="18" charset="0"/>
              </a:rPr>
              <a:t>г.</a:t>
            </a:r>
            <a:r>
              <a:rPr lang="ru-RU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A1A9-9E22-4685-BC2A-CA9FC77BFB5B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179388" y="981075"/>
            <a:ext cx="8713787" cy="5273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Ихтиологические работы:</a:t>
            </a:r>
          </a:p>
          <a:p>
            <a:pPr marL="342900" indent="-342900" algn="just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Контрольные неводные обловы молоди;</a:t>
            </a: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Оценка видового состава и количества молоди в уловах;</a:t>
            </a: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Оценка уровня численности молоди в водном объекте;</a:t>
            </a: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Биологический анализ молоди;</a:t>
            </a: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Сбор проб отолитов и желудков;</a:t>
            </a: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Идентификация молоди заводского происхождения в контрольных уловах, по данным отолитного маркирования.</a:t>
            </a:r>
          </a:p>
          <a:p>
            <a:pPr marL="342900" indent="-342900">
              <a:buFont typeface="Arial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Гидробиологические работы:</a:t>
            </a:r>
          </a:p>
          <a:p>
            <a:pPr marL="342900" indent="-342900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Сбор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обработка проб дрифта и бентоса;</a:t>
            </a:r>
          </a:p>
          <a:p>
            <a:pPr marL="342900" indent="-342900" algn="just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Обработка проб по питанию;</a:t>
            </a:r>
          </a:p>
          <a:p>
            <a:pPr marL="342900" indent="-342900" algn="just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Определение уровня кормовой базы водного объекта;</a:t>
            </a:r>
          </a:p>
          <a:p>
            <a:pPr marL="342900" indent="-342900" algn="just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Оценка потребления молодью кормовой базы.</a:t>
            </a:r>
          </a:p>
          <a:p>
            <a:pPr marL="342900" indent="-342900" algn="just">
              <a:buFont typeface="Arial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Подготовка рекомендаций по объемам выпуска молоди в базовые водоемы ЛРЗ.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8134" name="Rectangle 1"/>
          <p:cNvSpPr>
            <a:spLocks noChangeArrowheads="1"/>
          </p:cNvSpPr>
          <p:nvPr/>
        </p:nvSpPr>
        <p:spPr bwMode="auto">
          <a:xfrm>
            <a:off x="0" y="28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Оценка приемной емкости водных объектов Камчатского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7A7DD-9B62-40DD-BFD0-0E0F92A5AE49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7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4613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Обзор основных аспектов сбора данных для оценки приемной емкости  водоемов Камчатского края</a:t>
            </a:r>
          </a:p>
        </p:txBody>
      </p:sp>
      <p:pic>
        <p:nvPicPr>
          <p:cNvPr id="1026" name="Picture 2" descr="E:\Мои документы\АКВАКУЛЬТУРА\Доклад к отчетной сессии ФГБНУ КамчатНИРО\Фото для презенташки\июль_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908050"/>
            <a:ext cx="4535488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E:\Мои документы\АКВАКУЛЬТУРА\Доклад к отчетной сессии ФГБНУ КамчатНИРО\IMG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411663" cy="297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:\Мои документы\АКВАКУЛЬТУРА\Доклад к отчетной сессии ФГБНУ КамчатНИРО\IMG_99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3097213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E:\Мои документы\АКВАКУЛЬТУРА\Доклад к отчетной сессии ФГБНУ КамчатНИРО\20150513-0001[2]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3097213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E:\Мои документы\АКВАКУЛЬТУРА\Доклад к отчетной сессии ФГБНУ КамчатНИРО\Фото для презенташки\июль_3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3492500" cy="220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8136" name="Группа 14"/>
          <p:cNvGrpSpPr>
            <a:grpSpLocks/>
          </p:cNvGrpSpPr>
          <p:nvPr/>
        </p:nvGrpSpPr>
        <p:grpSpPr bwMode="auto">
          <a:xfrm>
            <a:off x="468313" y="836613"/>
            <a:ext cx="2879725" cy="1800225"/>
            <a:chOff x="6021454" y="4869160"/>
            <a:chExt cx="2500758" cy="1458240"/>
          </a:xfrm>
        </p:grpSpPr>
        <p:pic>
          <p:nvPicPr>
            <p:cNvPr id="16" name="Picture 5" descr="C:\Documents and Settings\rastyagaeva\Рабочий стол\-_60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930" y="4941172"/>
              <a:ext cx="1501282" cy="11264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6" descr="C:\Documents and Settings\rastyagaeva\Рабочий стол\z1SPUANDpIfdjBxo0dT5oQ_m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805" y="5661290"/>
              <a:ext cx="887810" cy="666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7" descr="C:\Documents and Settings\rastyagaeva\Рабочий стол\aa9a4f23e9fa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454" y="4869160"/>
              <a:ext cx="1185585" cy="9361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7678D-3F95-4027-ADDA-E73D11C44B64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839788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Рекомендации по предельно допустимым объемам выпуска  молоди тихоокеанских лососей </a:t>
            </a:r>
          </a:p>
        </p:txBody>
      </p:sp>
      <p:graphicFrame>
        <p:nvGraphicFramePr>
          <p:cNvPr id="54505" name="Group 233"/>
          <p:cNvGraphicFramePr>
            <a:graphicFrameLocks noGrp="1"/>
          </p:cNvGraphicFramePr>
          <p:nvPr/>
        </p:nvGraphicFramePr>
        <p:xfrm>
          <a:off x="684213" y="1690688"/>
          <a:ext cx="7704137" cy="4754880"/>
        </p:xfrm>
        <a:graphic>
          <a:graphicData uri="http://schemas.openxmlformats.org/drawingml/2006/table">
            <a:tbl>
              <a:tblPr/>
              <a:tblGrid>
                <a:gridCol w="3386137"/>
                <a:gridCol w="1573213"/>
                <a:gridCol w="274478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Водный объект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Вид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Кол-во, млн экз.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р. Большая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Кета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Нерка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41,0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Чавыча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Кижуч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р. Паратунка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Кета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34,0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Кижуч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р. Авача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Кета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Кижуч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Нерка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Чавыча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оз. Большой Вилюй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Кижуч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FBC32-CE49-43E5-916E-0328315E6CE3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143000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Экспериментальные работы по искусственному разведению тихоокеанских лососей в естественных условиях озерно-речной системы Лиственичная</a:t>
            </a:r>
          </a:p>
        </p:txBody>
      </p:sp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529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0C8E8-2700-43E8-AAD3-91E93892B204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1116013" y="620713"/>
            <a:ext cx="734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Отлов и выдерживание производителей тихоокеанских лососей в садках </a:t>
            </a:r>
          </a:p>
        </p:txBody>
      </p:sp>
      <p:pic>
        <p:nvPicPr>
          <p:cNvPr id="4099" name="Рисунок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605971" cy="496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431432" cy="382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15F0-F02E-45DA-AA58-FE401997AC69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6387" name="Picture 2" descr="E:\Мои документы\АКВАКУЛЬТУРА\Карты Камчатки\kamchatskiy-kra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8135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3348038" y="4076700"/>
            <a:ext cx="215900" cy="2889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35375" y="3213100"/>
            <a:ext cx="215900" cy="288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067175" y="4292600"/>
            <a:ext cx="215900" cy="360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787900" y="4724400"/>
            <a:ext cx="215900" cy="360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787900" y="3357563"/>
            <a:ext cx="215900" cy="3603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93" name="Picture 7" descr="L:\Постер\куку\карта камчатки\Новая папка\chum_salmon_spawn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1935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L:\Постер\куку\карта камчатки\Новая папка\sockeye_salmonPaul Vecs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19446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 descr="L:\Постер\куку\карта камчатки\Новая папка\king_salmon Illustration Joseph Tomeller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613"/>
            <a:ext cx="20177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L:\Постер\куку\карта камчатки\Новая папка\Coho_mal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836613"/>
            <a:ext cx="2035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627063" y="1557338"/>
            <a:ext cx="121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Кета - 5%</a:t>
            </a:r>
          </a:p>
        </p:txBody>
      </p:sp>
      <p:sp>
        <p:nvSpPr>
          <p:cNvPr id="16398" name="Прямоугольник 19"/>
          <p:cNvSpPr>
            <a:spLocks noChangeArrowheads="1"/>
          </p:cNvSpPr>
          <p:nvPr/>
        </p:nvSpPr>
        <p:spPr bwMode="auto">
          <a:xfrm>
            <a:off x="2800350" y="1557338"/>
            <a:ext cx="159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Нерка - </a:t>
            </a:r>
            <a:r>
              <a:rPr 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16399" name="Прямоугольник 20"/>
          <p:cNvSpPr>
            <a:spLocks noChangeArrowheads="1"/>
          </p:cNvSpPr>
          <p:nvPr/>
        </p:nvSpPr>
        <p:spPr bwMode="auto">
          <a:xfrm>
            <a:off x="4838700" y="1557338"/>
            <a:ext cx="177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Чавыча - </a:t>
            </a:r>
            <a:r>
              <a:rPr 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6400" name="Прямоугольник 21"/>
          <p:cNvSpPr>
            <a:spLocks noChangeArrowheads="1"/>
          </p:cNvSpPr>
          <p:nvPr/>
        </p:nvSpPr>
        <p:spPr bwMode="auto">
          <a:xfrm>
            <a:off x="7045325" y="1557338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Кижуч - 30%</a:t>
            </a:r>
          </a:p>
        </p:txBody>
      </p:sp>
      <p:sp>
        <p:nvSpPr>
          <p:cNvPr id="15376" name="Прямоугольник 20"/>
          <p:cNvSpPr>
            <a:spLocks noChangeArrowheads="1"/>
          </p:cNvSpPr>
          <p:nvPr/>
        </p:nvSpPr>
        <p:spPr bwMode="auto">
          <a:xfrm>
            <a:off x="107950" y="77788"/>
            <a:ext cx="9036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Схема расположения ЛРЗ Камчатки, объекты разведения и их доля в общем выпуске тихоокеанских лососей на Дальнем Востоке России 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6276975" y="4932363"/>
            <a:ext cx="239077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ЛРЗ «Озерки»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Малкинский ЛРЗ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ЛРЗ «Кеткино»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Паратунский ЛРЗ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Вилюйский ЛРЗ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8C8BD-DA47-42E1-9FED-1FDD797940CA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инкубаторов для искусственных гнезд</a:t>
            </a:r>
          </a:p>
        </p:txBody>
      </p:sp>
      <p:pic>
        <p:nvPicPr>
          <p:cNvPr id="53251" name="Рисунок 12" descr="C:\Documents and Settings\Frolov\Рабочий стол\Схема инкубатора.bm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852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C08E3-0890-4C28-A203-4C21A3DF7A2F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Оплодотворение и закладка икры в искусственные инкубаторы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54276" name="Picture 4" descr="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45354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456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3760788"/>
            <a:ext cx="45021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9" descr="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3" y="3770313"/>
            <a:ext cx="44592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0" descr="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019675"/>
            <a:ext cx="22828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F4E99-78DB-4BA5-880A-654096054143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07950" y="131763"/>
            <a:ext cx="8661400" cy="719137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Стандартная схема установки искусственных гнезд нерки и кижуча в 2016 и 2017 гг.</a:t>
            </a:r>
          </a:p>
        </p:txBody>
      </p:sp>
      <p:grpSp>
        <p:nvGrpSpPr>
          <p:cNvPr id="55299" name="Группа 3"/>
          <p:cNvGrpSpPr>
            <a:grpSpLocks/>
          </p:cNvGrpSpPr>
          <p:nvPr/>
        </p:nvGrpSpPr>
        <p:grpSpPr bwMode="auto">
          <a:xfrm>
            <a:off x="107950" y="981075"/>
            <a:ext cx="8928100" cy="5761038"/>
            <a:chOff x="-124205" y="-93154"/>
            <a:chExt cx="9268206" cy="6951154"/>
          </a:xfrm>
        </p:grpSpPr>
        <p:pic>
          <p:nvPicPr>
            <p:cNvPr id="55311" name="Picture 2" descr="E:\Мои документы\Квартальные\2016\Отчет по Лиственичке\Лиственичное карты\Карта-схема Лиственичное 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4205" y="-93154"/>
              <a:ext cx="9268206" cy="695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E:\Мои документы\Квартальные\2016\Отчет по Лиственичке\Лиственичное карты\оз.Лиственичное Н.А.Чебанов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399" y="0"/>
              <a:ext cx="3975601" cy="2980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E:\Мои документы\Квартальные\2016\Отчет по Лиственичке\Лиственничное\IMG_141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513" y="3912485"/>
              <a:ext cx="3975653" cy="2945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5300" name="Picture 2" descr="E:\Мои документы\Квартальные\2016\Отчет по Лиственичке\Лиственничное\squat-marker-red-lZQcSy-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789363"/>
            <a:ext cx="433388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 descr="E:\Мои документы\Квартальные\2016\Отчет по Лиственичке\Лиственничное\squat-marker-red-lZQcSy-clipar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431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" descr="E:\Мои документы\Квартальные\2016\Отчет по Лиственичке\Лиственничное\squat-marker-red-lZQcSy-clipar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5229225"/>
            <a:ext cx="431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2" descr="E:\Мои документы\Квартальные\2016\Отчет по Лиственичке\Лиственничное\squat-marker-red-lZQcSy-clipar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4318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2" descr="E:\Мои документы\Квартальные\2016\Отчет по Лиственичке\Лиственничное\squat-marker-red-lZQcSy-clipar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5732463"/>
            <a:ext cx="431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Прямоугольник 18"/>
          <p:cNvSpPr>
            <a:spLocks noChangeArrowheads="1"/>
          </p:cNvSpPr>
          <p:nvPr/>
        </p:nvSpPr>
        <p:spPr bwMode="auto">
          <a:xfrm>
            <a:off x="395288" y="1052513"/>
            <a:ext cx="177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GARMIN GPS map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L:\Постер\куку\карта камчатки\Новая папка\sockeye_salmonPaul Vecse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8" y="1014080"/>
            <a:ext cx="2642520" cy="1039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0" descr="L:\Постер\куку\карта камчатки\Новая папка\Coho_mal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5" y="2165598"/>
            <a:ext cx="2611239" cy="1016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5308" name="Text Box 24"/>
          <p:cNvSpPr txBox="1">
            <a:spLocks noChangeArrowheads="1"/>
          </p:cNvSpPr>
          <p:nvPr/>
        </p:nvSpPr>
        <p:spPr bwMode="auto">
          <a:xfrm>
            <a:off x="2484438" y="1052513"/>
            <a:ext cx="1947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latin typeface="Georgia" pitchFamily="18" charset="0"/>
              </a:rPr>
              <a:t>Нерка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23 и 26 гнезд</a:t>
            </a:r>
          </a:p>
        </p:txBody>
      </p:sp>
      <p:sp>
        <p:nvSpPr>
          <p:cNvPr id="55309" name="Text Box 25"/>
          <p:cNvSpPr txBox="1">
            <a:spLocks noChangeArrowheads="1"/>
          </p:cNvSpPr>
          <p:nvPr/>
        </p:nvSpPr>
        <p:spPr bwMode="auto">
          <a:xfrm>
            <a:off x="2555875" y="2205038"/>
            <a:ext cx="1630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latin typeface="Georgia" pitchFamily="18" charset="0"/>
              </a:rPr>
              <a:t>Кижуч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3 и 6 гнезд</a:t>
            </a:r>
          </a:p>
        </p:txBody>
      </p:sp>
      <p:pic>
        <p:nvPicPr>
          <p:cNvPr id="55310" name="Picture 26" descr="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925762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E4F43-5203-4800-B7F8-25567A3C81AF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026" name="Picture 2" descr="E:\Мои документы\АКВАКУЛЬТУРА\Доклад к отчетной сессии ФГБНУ КамчатНИРО\1377683784_220768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356350" cy="581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Круглая лента лицом вверх 3"/>
          <p:cNvSpPr/>
          <p:nvPr/>
        </p:nvSpPr>
        <p:spPr>
          <a:xfrm>
            <a:off x="395288" y="188913"/>
            <a:ext cx="8064500" cy="1008062"/>
          </a:xfrm>
          <a:prstGeom prst="ellipseRibbon2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6325" name="Содержимое 2"/>
          <p:cNvSpPr>
            <a:spLocks noGrp="1"/>
          </p:cNvSpPr>
          <p:nvPr>
            <p:ph idx="1"/>
          </p:nvPr>
        </p:nvSpPr>
        <p:spPr>
          <a:xfrm>
            <a:off x="2339975" y="260350"/>
            <a:ext cx="4176713" cy="604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669FBB-DF7B-4356-85DF-B6E67426653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713788" cy="849312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объемов закладки икры и выпуска молоди тихоокеанских лососей с ЛРЗ Камчатки в 20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12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-201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6</a:t>
            </a: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 гг.</a:t>
            </a:r>
          </a:p>
        </p:txBody>
      </p:sp>
      <p:pic>
        <p:nvPicPr>
          <p:cNvPr id="58372" name="Picture 9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41438"/>
            <a:ext cx="45704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0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1331913"/>
            <a:ext cx="457041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3462338"/>
            <a:ext cx="45704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471863"/>
            <a:ext cx="45672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1835150" y="5661025"/>
          <a:ext cx="592296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Диаграмма" r:id="rId7" imgW="5923523" imgH="779367" progId="Excel.Chart.8">
                  <p:embed/>
                </p:oleObj>
              </mc:Choice>
              <mc:Fallback>
                <p:oleObj name="Диаграмма" r:id="rId7" imgW="5923523" imgH="779367" progId="Excel.Char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661025"/>
                        <a:ext cx="592296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4ABC8-17EF-476A-86B2-E757912FE51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17411" name="Содержимое 3"/>
          <p:cNvGrpSpPr>
            <a:grpSpLocks noGrp="1"/>
          </p:cNvGrpSpPr>
          <p:nvPr/>
        </p:nvGrpSpPr>
        <p:grpSpPr bwMode="auto">
          <a:xfrm>
            <a:off x="2124075" y="1700213"/>
            <a:ext cx="4824413" cy="4392612"/>
            <a:chOff x="1907704" y="1268760"/>
            <a:chExt cx="4968552" cy="4807499"/>
          </a:xfrm>
        </p:grpSpPr>
        <p:pic>
          <p:nvPicPr>
            <p:cNvPr id="5" name="Picture 3" descr="E:\Мои документы\АКВАКУЛЬТУРА\Доклад к отчетной сессии ФГБНУ КамчатНИРО\© Чайка Н.Ю., иллюстрации, 2009 г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268760"/>
              <a:ext cx="4968552" cy="4769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435" name="Прямоугольник 6"/>
            <p:cNvSpPr>
              <a:spLocks noChangeArrowheads="1"/>
            </p:cNvSpPr>
            <p:nvPr/>
          </p:nvSpPr>
          <p:spPr bwMode="auto">
            <a:xfrm>
              <a:off x="3316696" y="5892048"/>
              <a:ext cx="1171078" cy="18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00" dirty="0"/>
                <a:t>© Чайка Н.Ю</a:t>
              </a: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2276475"/>
            <a:ext cx="2700338" cy="2665413"/>
            <a:chOff x="-108520" y="404664"/>
            <a:chExt cx="2592288" cy="1728192"/>
          </a:xfrm>
        </p:grpSpPr>
        <p:sp>
          <p:nvSpPr>
            <p:cNvPr id="12" name="Овал 11"/>
            <p:cNvSpPr/>
            <p:nvPr/>
          </p:nvSpPr>
          <p:spPr>
            <a:xfrm>
              <a:off x="-317" y="404664"/>
              <a:ext cx="2412458" cy="1728192"/>
            </a:xfrm>
            <a:prstGeom prst="ellipse">
              <a:avLst/>
            </a:prstGeom>
            <a:solidFill>
              <a:srgbClr val="CCE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5" name="Прямоугольник 7"/>
            <p:cNvSpPr>
              <a:spLocks noChangeArrowheads="1"/>
            </p:cNvSpPr>
            <p:nvPr/>
          </p:nvSpPr>
          <p:spPr bwMode="auto">
            <a:xfrm>
              <a:off x="-108520" y="549795"/>
              <a:ext cx="2592288" cy="132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7. Оценка приемной емкости водоемов: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 Разработка рекомендаций по допустимым объемам выпуска молоди искусственного происхождения в водные объекты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3924300" y="476250"/>
            <a:ext cx="5400675" cy="1565275"/>
            <a:chOff x="5220072" y="404664"/>
            <a:chExt cx="3438128" cy="1358787"/>
          </a:xfrm>
        </p:grpSpPr>
        <p:sp>
          <p:nvSpPr>
            <p:cNvPr id="17" name="Овал 16"/>
            <p:cNvSpPr/>
            <p:nvPr/>
          </p:nvSpPr>
          <p:spPr>
            <a:xfrm>
              <a:off x="5220072" y="404664"/>
              <a:ext cx="3312811" cy="1295395"/>
            </a:xfrm>
            <a:prstGeom prst="ellipse">
              <a:avLst/>
            </a:prstGeom>
            <a:solidFill>
              <a:srgbClr val="CCE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3" name="Прямоугольник 8"/>
            <p:cNvSpPr>
              <a:spLocks noChangeArrowheads="1"/>
            </p:cNvSpPr>
            <p:nvPr/>
          </p:nvSpPr>
          <p:spPr bwMode="auto">
            <a:xfrm>
              <a:off x="5437356" y="622401"/>
              <a:ext cx="3220844" cy="114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2. На стадии инкубации и подращивания молоди:</a:t>
              </a: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Наблюдение за биологическим состоянием лососей и оценка эпизоотической обстановки на ЛРЗ с целью разработки профилактических мер в случае необходимости </a:t>
              </a: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0" y="549275"/>
            <a:ext cx="3854450" cy="1665288"/>
            <a:chOff x="-180528" y="2276872"/>
            <a:chExt cx="2339752" cy="1224136"/>
          </a:xfrm>
        </p:grpSpPr>
        <p:sp>
          <p:nvSpPr>
            <p:cNvPr id="14" name="Овал 13"/>
            <p:cNvSpPr/>
            <p:nvPr/>
          </p:nvSpPr>
          <p:spPr>
            <a:xfrm>
              <a:off x="-180528" y="2276872"/>
              <a:ext cx="2339752" cy="1224136"/>
            </a:xfrm>
            <a:prstGeom prst="ellipse">
              <a:avLst/>
            </a:prstGeom>
            <a:solidFill>
              <a:srgbClr val="CCE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01" name="Прямоугольник 9"/>
            <p:cNvSpPr>
              <a:spLocks noChangeArrowheads="1"/>
            </p:cNvSpPr>
            <p:nvPr/>
          </p:nvSpPr>
          <p:spPr bwMode="auto">
            <a:xfrm>
              <a:off x="639" y="2493926"/>
              <a:ext cx="1908999" cy="96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1. На стадии инкубации икры:</a:t>
              </a: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Разработка схем отолитного маркирования с целью дальнейшей идентификации рыб заводского происхождения </a:t>
              </a: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443663" y="1971675"/>
            <a:ext cx="2555875" cy="1530350"/>
            <a:chOff x="6163097" y="3573016"/>
            <a:chExt cx="2801392" cy="2697880"/>
          </a:xfrm>
        </p:grpSpPr>
        <p:sp>
          <p:nvSpPr>
            <p:cNvPr id="18" name="Овал 17"/>
            <p:cNvSpPr/>
            <p:nvPr/>
          </p:nvSpPr>
          <p:spPr>
            <a:xfrm>
              <a:off x="6163097" y="3573016"/>
              <a:ext cx="2801392" cy="2664296"/>
            </a:xfrm>
            <a:prstGeom prst="ellipse">
              <a:avLst/>
            </a:prstGeom>
            <a:solidFill>
              <a:srgbClr val="FF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399" name="Rectangle 1"/>
            <p:cNvSpPr txBox="1">
              <a:spLocks noChangeArrowheads="1"/>
            </p:cNvSpPr>
            <p:nvPr/>
          </p:nvSpPr>
          <p:spPr bwMode="auto">
            <a:xfrm>
              <a:off x="6478036" y="3712948"/>
              <a:ext cx="2289833" cy="255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173038"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3. На стадии выпуска молоди:</a:t>
              </a:r>
            </a:p>
            <a:p>
              <a:pPr indent="173038"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Контроль биологического состояния</a:t>
              </a:r>
            </a:p>
            <a:p>
              <a:pPr indent="173038" algn="just" eaLnBrk="0" hangingPunct="0">
                <a:defRPr/>
              </a:pPr>
              <a:endParaRPr lang="ru-RU" sz="9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6391" name="Прямоугольник 20"/>
          <p:cNvSpPr>
            <a:spLocks noChangeArrowheads="1"/>
          </p:cNvSpPr>
          <p:nvPr/>
        </p:nvSpPr>
        <p:spPr bwMode="auto">
          <a:xfrm>
            <a:off x="611188" y="698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Задачи научного сопровождения деятельности ЛРЗ</a:t>
            </a:r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443663" y="3429000"/>
            <a:ext cx="2700337" cy="2354263"/>
            <a:chOff x="5292080" y="404664"/>
            <a:chExt cx="3366120" cy="1296144"/>
          </a:xfrm>
        </p:grpSpPr>
        <p:sp>
          <p:nvSpPr>
            <p:cNvPr id="2" name="Овал 22"/>
            <p:cNvSpPr/>
            <p:nvPr/>
          </p:nvSpPr>
          <p:spPr>
            <a:xfrm>
              <a:off x="5292080" y="404664"/>
              <a:ext cx="3312690" cy="1296144"/>
            </a:xfrm>
            <a:prstGeom prst="ellipse">
              <a:avLst/>
            </a:prstGeom>
            <a:solidFill>
              <a:srgbClr val="FF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397" name="Прямоугольник 23"/>
            <p:cNvSpPr>
              <a:spLocks noChangeArrowheads="1"/>
            </p:cNvSpPr>
            <p:nvPr/>
          </p:nvSpPr>
          <p:spPr bwMode="auto">
            <a:xfrm>
              <a:off x="5436540" y="620543"/>
              <a:ext cx="3221660" cy="858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4. На стадии откочевки молоди в море:</a:t>
              </a: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Идентификация происхождения заводских лососей в смешанных контрольных уловах 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4484688" y="5557838"/>
            <a:ext cx="4573587" cy="1300163"/>
            <a:chOff x="323528" y="4931404"/>
            <a:chExt cx="3096344" cy="1665948"/>
          </a:xfrm>
        </p:grpSpPr>
        <p:sp>
          <p:nvSpPr>
            <p:cNvPr id="27" name="Овал 26"/>
            <p:cNvSpPr/>
            <p:nvPr/>
          </p:nvSpPr>
          <p:spPr>
            <a:xfrm>
              <a:off x="323528" y="5157192"/>
              <a:ext cx="3096344" cy="1440160"/>
            </a:xfrm>
            <a:prstGeom prst="ellipse">
              <a:avLst/>
            </a:prstGeom>
            <a:solidFill>
              <a:srgbClr val="CCEC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395" name="Прямоугольник 27"/>
            <p:cNvSpPr>
              <a:spLocks noChangeArrowheads="1"/>
            </p:cNvSpPr>
            <p:nvPr/>
          </p:nvSpPr>
          <p:spPr bwMode="auto">
            <a:xfrm>
              <a:off x="421429" y="4931404"/>
              <a:ext cx="2808313" cy="137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5. На стадии преднерестовых миграций:</a:t>
              </a: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Идентификация рыб заводского происхождения в смешанных морских и речных уловах </a:t>
              </a:r>
              <a:endPara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0" y="5050259"/>
            <a:ext cx="4140200" cy="1557338"/>
            <a:chOff x="5292080" y="404664"/>
            <a:chExt cx="3366120" cy="1296144"/>
          </a:xfrm>
        </p:grpSpPr>
        <p:sp>
          <p:nvSpPr>
            <p:cNvPr id="23" name="Овал 22"/>
            <p:cNvSpPr/>
            <p:nvPr/>
          </p:nvSpPr>
          <p:spPr>
            <a:xfrm>
              <a:off x="5292080" y="404664"/>
              <a:ext cx="3311911" cy="1296144"/>
            </a:xfrm>
            <a:prstGeom prst="ellipse">
              <a:avLst/>
            </a:prstGeom>
            <a:solidFill>
              <a:srgbClr val="FFFF66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10" name="Прямоугольник 23"/>
            <p:cNvSpPr>
              <a:spLocks noChangeArrowheads="1"/>
            </p:cNvSpPr>
            <p:nvPr/>
          </p:nvSpPr>
          <p:spPr bwMode="auto">
            <a:xfrm>
              <a:off x="5437928" y="621349"/>
              <a:ext cx="3220272" cy="89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6. Оценка эффективности работы ЛРЗ:</a:t>
              </a: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  <a:cs typeface="Times New Roman" pitchFamily="18" charset="0"/>
                </a:rPr>
                <a:t>Расчет коэффициентов возвратов на основе оценок подходов к ЛРЗ и результатов идентификации промысловых уловов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1D1F8-1BF8-4FBE-8CD3-028F3F48EA7E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ru-RU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Профилактика и контроль болезней молоди лососей при искусственном воспроизводстве </a:t>
            </a:r>
          </a:p>
        </p:txBody>
      </p:sp>
      <p:pic>
        <p:nvPicPr>
          <p:cNvPr id="19459" name="Рисунок 12" descr="C:\Users\nb\Desktop\инструкция по IHNV для ЛРЗ\эпизоотия общ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84053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116013" y="5734050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Развитие эпизоотии инфекционного некроза гемопоэтической ткани нерки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 ЛРЗ «Озерки» в 2017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70DA-163B-42D3-9EE7-93B49543273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68313" y="76200"/>
            <a:ext cx="8229600" cy="1641475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Суммарное количество погибших рыб в бассейнах ОЛРЗ, пораженных инфекционным некрозом гемопоэтической ткани в 2017 г. Овалами обозначены вспышки болезни у молоди нерки в разных группах бассейнов. За время эпизоотии произошло пять пиков повышения смертности молоди в разных группах бассейнов </a:t>
            </a:r>
          </a:p>
        </p:txBody>
      </p:sp>
      <p:pic>
        <p:nvPicPr>
          <p:cNvPr id="20483" name="Диаграмма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7755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76D54-8F07-4031-A58C-DDF28A5239F2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Оплодотворение икры с использованием предложенного метода дезинфекции йодинолом </a:t>
            </a: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49593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F31ED-52E5-49C4-96D4-9CC931E0ED30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2530" name="Picture 2" descr="2016-1партия кета ОЛРЗ_0019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3598863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848600" cy="1296987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Фотографии образцов отолитных меток тихоокеанских лососей разработанных специалистами ФГУП «КамчатНИРО» для международной базы Комиссии по анадромным рыбам северной части Тихого океана (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Times New Roman" pitchFamily="18" charset="0"/>
              </a:rPr>
              <a:t>NPAFC)</a:t>
            </a:r>
            <a:endParaRPr lang="ru-RU" sz="20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grpSp>
        <p:nvGrpSpPr>
          <p:cNvPr id="22532" name="Группа 5"/>
          <p:cNvGrpSpPr>
            <a:grpSpLocks/>
          </p:cNvGrpSpPr>
          <p:nvPr/>
        </p:nvGrpSpPr>
        <p:grpSpPr bwMode="auto">
          <a:xfrm>
            <a:off x="250825" y="1557338"/>
            <a:ext cx="3457575" cy="3671887"/>
            <a:chOff x="683568" y="1916832"/>
            <a:chExt cx="3312368" cy="3210448"/>
          </a:xfrm>
        </p:grpSpPr>
        <p:pic>
          <p:nvPicPr>
            <p:cNvPr id="7310" name="Picture 3" descr="C:\Documents and Settings\rastyagaeva\Рабочий стол\нерка млрз, выпуск 2010,_0002.t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16832"/>
              <a:ext cx="3312368" cy="3210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115484" y="2780169"/>
              <a:ext cx="863832" cy="79254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539" name="TextBox 4"/>
            <p:cNvSpPr txBox="1">
              <a:spLocks noChangeArrowheads="1"/>
            </p:cNvSpPr>
            <p:nvPr/>
          </p:nvSpPr>
          <p:spPr bwMode="auto">
            <a:xfrm>
              <a:off x="3379682" y="1916832"/>
              <a:ext cx="616254" cy="43198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533" name="Picture 144" descr="C:\Documents and Settings\rastyagaeva\Рабочий стол\image0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836613"/>
            <a:ext cx="15097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8027988" y="1989138"/>
            <a:ext cx="682625" cy="487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163" y="3141663"/>
            <a:ext cx="955675" cy="9382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6" name="Rectangle 14"/>
          <p:cNvSpPr>
            <a:spLocks noChangeArrowheads="1"/>
          </p:cNvSpPr>
          <p:nvPr/>
        </p:nvSpPr>
        <p:spPr bwMode="auto">
          <a:xfrm>
            <a:off x="755650" y="5734050"/>
            <a:ext cx="7970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latin typeface="Georgia" pitchFamily="18" charset="0"/>
              </a:rPr>
              <a:t>А - с применением термомечения — нерка (Малкинский ЛРЗ) </a:t>
            </a:r>
            <a:r>
              <a:rPr lang="en-US" b="1" i="1" dirty="0">
                <a:latin typeface="Georgia" pitchFamily="18" charset="0"/>
              </a:rPr>
              <a:t/>
            </a:r>
            <a:br>
              <a:rPr lang="en-US" b="1" i="1" dirty="0">
                <a:latin typeface="Georgia" pitchFamily="18" charset="0"/>
              </a:rPr>
            </a:br>
            <a:r>
              <a:rPr lang="ru-RU" b="1" i="1" dirty="0">
                <a:latin typeface="Georgia" pitchFamily="18" charset="0"/>
              </a:rPr>
              <a:t>Б</a:t>
            </a:r>
            <a:r>
              <a:rPr lang="en-US" b="1" i="1" dirty="0">
                <a:latin typeface="Georgia" pitchFamily="18" charset="0"/>
              </a:rPr>
              <a:t> </a:t>
            </a:r>
            <a:r>
              <a:rPr lang="ru-RU" b="1" i="1" dirty="0">
                <a:latin typeface="Georgia" pitchFamily="18" charset="0"/>
              </a:rPr>
              <a:t>- с применением сухого мечения— кета (ЛРЗ «Озерки»)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CF92-4DC9-4C48-9B00-A06A48A6CAC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61963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Соотношение региональных выпусков молоди горбуши и кеты ЛРЗ</a:t>
            </a:r>
            <a:r>
              <a:rPr 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России и Японии (данные 2011-2016 гг.) </a:t>
            </a:r>
          </a:p>
        </p:txBody>
      </p:sp>
      <p:pic>
        <p:nvPicPr>
          <p:cNvPr id="23555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981075"/>
            <a:ext cx="45704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3770313"/>
            <a:ext cx="45704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63" y="971550"/>
            <a:ext cx="457041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3762375"/>
            <a:ext cx="457041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848350"/>
            <a:ext cx="61388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/>
          </p:cNvSpPr>
          <p:nvPr/>
        </p:nvSpPr>
        <p:spPr bwMode="auto">
          <a:xfrm>
            <a:off x="179388" y="3189288"/>
            <a:ext cx="8964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Встречаемости маркированной молоди горбуши и кеты в период осенних миграций в бассейне Охотского моря (данные 2011-2016 гг.)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5430</TotalTime>
  <Words>823</Words>
  <Application>Microsoft Office PowerPoint</Application>
  <PresentationFormat>Экран (4:3)</PresentationFormat>
  <Paragraphs>163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Диаграмма</vt:lpstr>
      <vt:lpstr>  Научное сопровождение мероприятий по искусственному воспроизводству тихоокеанских лососей в Камчатском крае   </vt:lpstr>
      <vt:lpstr>1</vt:lpstr>
      <vt:lpstr>Динамика объемов закладки икры и выпуска молоди тихоокеанских лососей с ЛРЗ Камчатки в 2012-2016 гг.</vt:lpstr>
      <vt:lpstr>Презентация PowerPoint</vt:lpstr>
      <vt:lpstr>Профилактика и контроль болезней молоди лососей при искусственном воспроизводстве </vt:lpstr>
      <vt:lpstr>Суммарное количество погибших рыб в бассейнах ОЛРЗ, пораженных инфекционным некрозом гемопоэтической ткани в 2017 г. Овалами обозначены вспышки болезни у молоди нерки в разных группах бассейнов. За время эпизоотии произошло пять пиков повышения смертности молоди в разных группах бассейнов </vt:lpstr>
      <vt:lpstr>Оплодотворение икры с использованием предложенного метода дезинфекции йодинолом </vt:lpstr>
      <vt:lpstr>Фотографии образцов отолитных меток тихоокеанских лососей разработанных специалистами ФГУП «КамчатНИРО» для международной базы Комиссии по анадромным рыбам северной части Тихого океана (NPAFC)</vt:lpstr>
      <vt:lpstr>Соотношение региональных выпусков молоди горбуши и кеты ЛРЗ России и Японии (данные 2011-2016 гг.) </vt:lpstr>
      <vt:lpstr>Среднемноголетний региональный состав маркированной молоди горбуши и кеты во время осенних миграций в Охотском море (по данным 2011-2016 гг.) </vt:lpstr>
      <vt:lpstr>Презентация PowerPoint</vt:lpstr>
      <vt:lpstr>Среднемноголетняя встречаемость тихоокеанских лососей заводского происхождения в смешанных уловах в базовых водоемах ЛРЗ, полученная на основе результатов отолитного маркирования  (данные 2012-2015 гг.)</vt:lpstr>
      <vt:lpstr>Динамика оцененных возвратов заводских производителей тихоокеанских лососей (промысел + подходы к ЛРЗ) в водоемы Камчатского края в 2012-2015 гг. </vt:lpstr>
      <vt:lpstr>Оценка эффективности искусственного воспроизводства</vt:lpstr>
      <vt:lpstr>Презентация PowerPoint</vt:lpstr>
      <vt:lpstr>Обзор основных аспектов сбора данных для оценки приемной емкости  водоемов Камчатского края</vt:lpstr>
      <vt:lpstr>Рекомендации по предельно допустимым объемам выпуска  молоди тихоокеанских лососей </vt:lpstr>
      <vt:lpstr>Экспериментальные работы по искусственному разведению тихоокеанских лососей в естественных условиях озерно-речной системы Лиственичная</vt:lpstr>
      <vt:lpstr>Презентация PowerPoint</vt:lpstr>
      <vt:lpstr>Схема инкубаторов для искусственных гнезд</vt:lpstr>
      <vt:lpstr>Оплодотворение и закладка икры в искусственные инкубаторы</vt:lpstr>
      <vt:lpstr>Стандартная схема установки искусственных гнезд нерки и кижуча в 2016 и 2017 гг.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И ПЕРСПЕКТИВЫ МНОГОЛЕТНЕГО МОНИТОРИНГА ЛОСОСЕВЫХ РЫБОВОДНЫХ ЗАВОДОВ КАМЧАТСКОГО КРАЯ</dc:title>
  <dc:creator>alex</dc:creator>
  <cp:lastModifiedBy>Заварзина</cp:lastModifiedBy>
  <cp:revision>493</cp:revision>
  <dcterms:modified xsi:type="dcterms:W3CDTF">2017-11-13T05:49:07Z</dcterms:modified>
</cp:coreProperties>
</file>