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303" r:id="rId3"/>
    <p:sldId id="281" r:id="rId4"/>
    <p:sldId id="287" r:id="rId5"/>
    <p:sldId id="284" r:id="rId6"/>
    <p:sldId id="292" r:id="rId7"/>
    <p:sldId id="283" r:id="rId8"/>
    <p:sldId id="289" r:id="rId9"/>
    <p:sldId id="293" r:id="rId10"/>
    <p:sldId id="294" r:id="rId11"/>
    <p:sldId id="306" r:id="rId12"/>
    <p:sldId id="286" r:id="rId13"/>
    <p:sldId id="288" r:id="rId14"/>
    <p:sldId id="290" r:id="rId15"/>
    <p:sldId id="265" r:id="rId16"/>
    <p:sldId id="297" r:id="rId17"/>
    <p:sldId id="298" r:id="rId18"/>
    <p:sldId id="299" r:id="rId19"/>
    <p:sldId id="295" r:id="rId20"/>
    <p:sldId id="304" r:id="rId21"/>
    <p:sldId id="296" r:id="rId22"/>
    <p:sldId id="302" r:id="rId23"/>
    <p:sldId id="280" r:id="rId24"/>
    <p:sldId id="279" r:id="rId25"/>
    <p:sldId id="282" r:id="rId26"/>
    <p:sldId id="301" r:id="rId27"/>
    <p:sldId id="264" r:id="rId28"/>
    <p:sldId id="307" r:id="rId29"/>
    <p:sldId id="308" r:id="rId30"/>
    <p:sldId id="305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705" autoAdjust="0"/>
  </p:normalViewPr>
  <p:slideViewPr>
    <p:cSldViewPr>
      <p:cViewPr>
        <p:scale>
          <a:sx n="75" d="100"/>
          <a:sy n="75" d="100"/>
        </p:scale>
        <p:origin x="-1637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15120938 h 1912"/>
              <a:gd name="T4" fmla="*/ 0 w 1588"/>
              <a:gd name="T5" fmla="*/ 15120938 h 1912"/>
              <a:gd name="T6" fmla="*/ 0 w 1588"/>
              <a:gd name="T7" fmla="*/ 151209375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148C-F523-4BF0-A0C0-AD48614AE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01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7D4EB-6DB0-4ED9-B6EE-7BC8F9F67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872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54BD8-C1E5-4E93-B858-3194018D0F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72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9612-9704-4080-8620-13DA6415D2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15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999B0-8C3C-4F2E-A603-EF35A13C1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13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14F1D-712E-4039-A1E8-6CDA4DA84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555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ED4C9-96C4-46E9-819B-09785D4D8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93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FA27A-59B0-4B0F-BA2D-FC0ACA06D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07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4F8BC-8D68-4655-AE6A-C0F79897A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76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902BE-CC6D-41D8-A0F7-D901FD4A2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50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9E8C3-1700-48B4-81B0-19AF4DD97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24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9F0A5829-63AD-4E4E-9A39-93CE29ECA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8964613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dirty="0">
                <a:solidFill>
                  <a:srgbClr val="FFFF00"/>
                </a:solidFill>
              </a:rPr>
              <a:t>СОСТОЯНИЕ ИСКУССТВЕННОГО ВОСПРОИЗВОДСТВА ЛОСОСЕЙ В ПРИМОРСКОМ КРАЕ.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dirty="0">
                <a:solidFill>
                  <a:srgbClr val="FFFF00"/>
                </a:solidFill>
              </a:rPr>
              <a:t>ПРОБЛЕМЫ И ПЕРСПЕКТИВЫ.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619250" y="4702175"/>
            <a:ext cx="5616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</a:rPr>
              <a:t>Курганский Г.Н., Марковцев В.Г.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</a:rPr>
              <a:t>ФГБНУ «ТИНРО-Центр»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Chart 8"/>
          <p:cNvGraphicFramePr>
            <a:graphicFrameLocks/>
          </p:cNvGraphicFramePr>
          <p:nvPr/>
        </p:nvGraphicFramePr>
        <p:xfrm>
          <a:off x="-49213" y="1147763"/>
          <a:ext cx="9242426" cy="506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Диаграмма" r:id="rId3" imgW="9239216" imgH="5067279" progId="Excel.Chart.8">
                  <p:embed/>
                </p:oleObj>
              </mc:Choice>
              <mc:Fallback>
                <p:oleObj name="Диаграмма" r:id="rId3" imgW="9239216" imgH="5067279" progId="Excel.Chart.8">
                  <p:embed/>
                  <p:pic>
                    <p:nvPicPr>
                      <p:cNvPr id="0" name="Char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9213" y="1147763"/>
                        <a:ext cx="9242426" cy="5065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964612" cy="65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Температурные режимы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Приморских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ЛРЗ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22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65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Причины нарушения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биотехники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059578"/>
              </p:ext>
            </p:extLst>
          </p:nvPr>
        </p:nvGraphicFramePr>
        <p:xfrm>
          <a:off x="-334963" y="1341438"/>
          <a:ext cx="9467851" cy="981456"/>
        </p:xfrm>
        <a:graphic>
          <a:graphicData uri="http://schemas.openxmlformats.org/drawingml/2006/table">
            <a:tbl>
              <a:tblPr/>
              <a:tblGrid>
                <a:gridCol w="9467851"/>
              </a:tblGrid>
              <a:tr h="981075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Ошибки в проектировании и строительстве 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Барабашевского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ЛРЗ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608090"/>
              </p:ext>
            </p:extLst>
          </p:nvPr>
        </p:nvGraphicFramePr>
        <p:xfrm>
          <a:off x="-312738" y="2565400"/>
          <a:ext cx="9467851" cy="981456"/>
        </p:xfrm>
        <a:graphic>
          <a:graphicData uri="http://schemas.openxmlformats.org/drawingml/2006/table">
            <a:tbl>
              <a:tblPr/>
              <a:tblGrid>
                <a:gridCol w="9467851"/>
              </a:tblGrid>
              <a:tr h="981075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Затопление  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Барабашевского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ЛРЗ в период прохождения циклона в 2017 году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 descr="C:\Users\kurgansky\Documents\2017 год\ЛРЗ\БЛРЗ паводок\IMG-20170817-WA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67000"/>
            <a:ext cx="9144000" cy="121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1" descr="C:\Users\kurgansky\Documents\2017 год\ЛРЗ\БЛРЗ паводок\IMG-20170817-WA00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0" y="-1143000"/>
            <a:ext cx="12192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397514"/>
              </p:ext>
            </p:extLst>
          </p:nvPr>
        </p:nvGraphicFramePr>
        <p:xfrm>
          <a:off x="280988" y="0"/>
          <a:ext cx="8863012" cy="1122363"/>
        </p:xfrm>
        <a:graphic>
          <a:graphicData uri="http://schemas.openxmlformats.org/drawingml/2006/table">
            <a:tbl>
              <a:tblPr/>
              <a:tblGrid>
                <a:gridCol w="8863012"/>
              </a:tblGrid>
              <a:tr h="1122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стратегии развития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лососеводства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Приморском крае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44" name="Rectangle 1"/>
          <p:cNvSpPr>
            <a:spLocks noChangeArrowheads="1"/>
          </p:cNvSpPr>
          <p:nvPr/>
        </p:nvSpPr>
        <p:spPr bwMode="auto">
          <a:xfrm>
            <a:off x="0" y="1349375"/>
            <a:ext cx="91440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крае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нами дважды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предпринимались попытки разработки программы «Лосось Приморья»: в середине 90-х годов прошлого века и в 2005-2006 годах. Из-за отсутствия финансирования ни одна из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них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была доработана.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2013 г Администрация Приморского края утвердила Программу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altLang="ru-RU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рыбохозяйствен-ного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комплекса в Приморском крае на 2013-2017 годы».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данном документе практически нет ни слова об искусственном воспроизводстве лососей.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940177"/>
              </p:ext>
            </p:extLst>
          </p:nvPr>
        </p:nvGraphicFramePr>
        <p:xfrm>
          <a:off x="0" y="1"/>
          <a:ext cx="9144000" cy="620688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6206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Административные барьеры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2" name="Rectangle 2"/>
          <p:cNvSpPr>
            <a:spLocks noChangeArrowheads="1"/>
          </p:cNvSpPr>
          <p:nvPr/>
        </p:nvSpPr>
        <p:spPr bwMode="auto">
          <a:xfrm>
            <a:off x="0" y="363915"/>
            <a:ext cx="9144000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Не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решены проблемы выделения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действующим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ЛРЗ рыбоводных участков на базовых реках.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следствие,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заводы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имеют возможности изымать кету от своего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возврата. </a:t>
            </a:r>
          </a:p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Для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начала работы вновь построенного ЛРЗ по нынешним правилам необходимо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подать заявку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отлов производителей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начале года, предшествующего году закладки икры, т.е. практически за 2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года.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Вопрос с оказанием помощи после затопления.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августе 2017 г. был затоплен </a:t>
            </a:r>
            <a:r>
              <a:rPr lang="ru-RU" altLang="ru-RU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Барабашевский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ЛРЗ. До сих пор восстановление завода не профинансировано</a:t>
            </a:r>
            <a:endParaRPr lang="ru-RU" alt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207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6207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Общие проблемы отечественного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лососеводства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4925" y="733425"/>
            <a:ext cx="9109075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Наряду 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биологической целесообразно рассмотреть и экономическую  эффективность работы ЛРЗ. 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для строительства ЛРЗ в Приморье необходимы капиталовложения на уровне 15-18 руб. на 1 шт. выпускаемой молоди. 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молоди  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кеты для Приморского края в соответствие с плановыми показателями 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составляла 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2,70 руб./шт. в 2011 г. до 3,69 руб./шт. в 2016 г. </a:t>
            </a:r>
          </a:p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При 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таких затратах и возврате на уровне 1% в каждом вернувшемся в реку производителе уже заложено 369 руб. на воспроизводство (порядка 100 руб./кг). Если к этой стоимости добавить затраты на отлов и первичную переработку рыбы, то получим цену выше рыночной.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387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Эффективность работы ЛРЗ зависит от комплекса факторов и в первую очередь от места, выбранного при подготовке РБО. Перечень исходной информации  для написания РБО, был подготовлен ещё в 1991 г. и разослан во все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рыбводы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институты. Получены положительные отзывы. На этом всё и закончилось.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Перечень включал детальное изучение особенностей воспроизводства лососей, обитающих в  реке, гидрологии реки и её  термического и гидрохимического режимов, их стабильности, особенно в период зимней межени. 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Главной</a:t>
            </a:r>
            <a:r>
              <a:rPr lang="ru-RU" alt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задачей РБО является обоснование оптимальной величины искусственно воспроизводимой части популяции в конкретной реке. </a:t>
            </a:r>
            <a:r>
              <a:rPr lang="ru-RU" alt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Это должна определять наука.</a:t>
            </a:r>
            <a:endParaRPr lang="ru-RU" altLang="ru-RU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9382126" cy="288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7622" y="477053"/>
            <a:ext cx="90452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Мощность завода необходимо определять исходя из дебета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водоисточника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административным путем. 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rgbClr val="FFFF00"/>
                </a:solidFill>
              </a:rPr>
              <a:t>Перспективы воспроизводства лососей в Приморье</a:t>
            </a:r>
            <a:endParaRPr lang="ru-RU" altLang="ru-RU" sz="2800">
              <a:solidFill>
                <a:srgbClr val="FFFF00"/>
              </a:solidFill>
            </a:endParaRPr>
          </a:p>
        </p:txBody>
      </p:sp>
      <p:sp>
        <p:nvSpPr>
          <p:cNvPr id="24579" name="Прямоугольник 2"/>
          <p:cNvSpPr>
            <a:spLocks noChangeArrowheads="1"/>
          </p:cNvSpPr>
          <p:nvPr/>
        </p:nvSpPr>
        <p:spPr bwMode="auto">
          <a:xfrm>
            <a:off x="0" y="1125538"/>
            <a:ext cx="91440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последние годы в </a:t>
            </a:r>
            <a:r>
              <a:rPr lang="ru-RU" alt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Приморье </a:t>
            </a:r>
            <a:r>
              <a:rPr lang="ru-RU" alt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отмечен интерес бизнеса к искусственному воспроизводству лососей. Начиная с 2011 года на основе экономических договоров в ФГБНУ «ТИНРО-Центр» подготовлено 9 рыбоводно-биологических обоснований для создания малых </a:t>
            </a:r>
            <a:r>
              <a:rPr lang="ru-RU" alt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ЛРЗ, </a:t>
            </a:r>
            <a:r>
              <a:rPr lang="ru-RU" alt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 двум из которых построены заводы, ещё по одному начато строительство. </a:t>
            </a:r>
            <a:endParaRPr lang="ru-RU" altLang="ru-RU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Следовательно</a:t>
            </a:r>
            <a:r>
              <a:rPr lang="ru-RU" alt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количество ЛРЗ в Приморье в ближайшие годы </a:t>
            </a:r>
            <a:r>
              <a:rPr lang="ru-RU" alt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увеличится с 4  до 10-11.</a:t>
            </a:r>
            <a:endParaRPr lang="ru-RU" alt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Исходя из мощности уже действующих ЛРЗ и подготовленных РБО под строительство новых, в Приморье планируется выпускать около 150 млн. шт. молоди кеты.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825" y="0"/>
            <a:ext cx="9391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3" name="Line 1"/>
          <p:cNvSpPr>
            <a:spLocks noChangeShapeType="1"/>
          </p:cNvSpPr>
          <p:nvPr/>
        </p:nvSpPr>
        <p:spPr bwMode="auto">
          <a:xfrm>
            <a:off x="1116013" y="5805488"/>
            <a:ext cx="1008062" cy="719137"/>
          </a:xfrm>
          <a:prstGeom prst="line">
            <a:avLst/>
          </a:prstGeom>
          <a:noFill/>
          <a:ln w="38100">
            <a:solidFill>
              <a:srgbClr val="FFFF00"/>
            </a:solidFill>
            <a:prstDash val="lgDash"/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900113" y="6021388"/>
            <a:ext cx="1223962" cy="576262"/>
          </a:xfrm>
          <a:prstGeom prst="line">
            <a:avLst/>
          </a:prstGeom>
          <a:noFill/>
          <a:ln w="38100">
            <a:solidFill>
              <a:srgbClr val="FFFF00"/>
            </a:solidFill>
            <a:prstDash val="lgDash"/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 flipV="1">
            <a:off x="4572000" y="5516563"/>
            <a:ext cx="2447925" cy="649287"/>
          </a:xfrm>
          <a:prstGeom prst="line">
            <a:avLst/>
          </a:prstGeom>
          <a:noFill/>
          <a:ln w="38100">
            <a:solidFill>
              <a:srgbClr val="FFFF00"/>
            </a:solidFill>
            <a:prstDash val="lgDash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 flipV="1">
            <a:off x="6156325" y="3860800"/>
            <a:ext cx="1079500" cy="2305050"/>
          </a:xfrm>
          <a:prstGeom prst="line">
            <a:avLst/>
          </a:prstGeom>
          <a:noFill/>
          <a:ln w="38100">
            <a:solidFill>
              <a:srgbClr val="FFFF00"/>
            </a:solidFill>
            <a:prstDash val="lgDash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2124075" y="6237288"/>
            <a:ext cx="2519363" cy="62071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hlink"/>
                </a:solidFill>
              </a:rPr>
              <a:t>ЛРЗ </a:t>
            </a:r>
            <a:r>
              <a:rPr lang="ru-RU" altLang="ru-RU" sz="1800" dirty="0" err="1">
                <a:solidFill>
                  <a:schemeClr val="hlink"/>
                </a:solidFill>
              </a:rPr>
              <a:t>Приморрыбвода</a:t>
            </a:r>
            <a:endParaRPr lang="ru-RU" altLang="ru-RU" sz="1800" dirty="0">
              <a:solidFill>
                <a:schemeClr val="hlink"/>
              </a:solidFill>
            </a:endParaRP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6156325" y="6208713"/>
            <a:ext cx="2266950" cy="6492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chemeClr val="hlink"/>
                </a:solidFill>
              </a:rPr>
              <a:t>Частные ЛРЗ</a:t>
            </a:r>
          </a:p>
        </p:txBody>
      </p:sp>
      <p:sp>
        <p:nvSpPr>
          <p:cNvPr id="5129" name="Rectangle 11"/>
          <p:cNvSpPr>
            <a:spLocks noChangeArrowheads="1"/>
          </p:cNvSpPr>
          <p:nvPr/>
        </p:nvSpPr>
        <p:spPr bwMode="auto">
          <a:xfrm>
            <a:off x="-125413" y="0"/>
            <a:ext cx="4210051" cy="6477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solidFill>
                  <a:schemeClr val="hlink"/>
                </a:solidFill>
                <a:latin typeface="Times New Roman" pitchFamily="18" charset="0"/>
              </a:rPr>
              <a:t>Приморский край</a:t>
            </a:r>
          </a:p>
        </p:txBody>
      </p:sp>
      <p:sp>
        <p:nvSpPr>
          <p:cNvPr id="5130" name="TextBox 1"/>
          <p:cNvSpPr txBox="1">
            <a:spLocks noChangeArrowheads="1"/>
          </p:cNvSpPr>
          <p:nvPr/>
        </p:nvSpPr>
        <p:spPr bwMode="auto">
          <a:xfrm>
            <a:off x="1042988" y="5516563"/>
            <a:ext cx="1657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rgbClr val="FFFF00"/>
                </a:solidFill>
              </a:rPr>
              <a:t>Владивосток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859338" y="5661025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3" grpId="0" animBg="1"/>
      <p:bldP spid="54274" grpId="0" animBg="1"/>
      <p:bldP spid="54276" grpId="0" animBg="1"/>
      <p:bldP spid="54277" grpId="0" animBg="1"/>
      <p:bldP spid="54280" grpId="0" animBg="1"/>
      <p:bldP spid="5428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650" y="0"/>
            <a:ext cx="9391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3" name="Line 1"/>
          <p:cNvSpPr>
            <a:spLocks noChangeShapeType="1"/>
          </p:cNvSpPr>
          <p:nvPr/>
        </p:nvSpPr>
        <p:spPr bwMode="auto">
          <a:xfrm>
            <a:off x="1116013" y="5805488"/>
            <a:ext cx="1008062" cy="792162"/>
          </a:xfrm>
          <a:prstGeom prst="line">
            <a:avLst/>
          </a:prstGeom>
          <a:noFill/>
          <a:ln w="28575">
            <a:solidFill>
              <a:srgbClr val="FFFF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827088" y="6092825"/>
            <a:ext cx="1368425" cy="504825"/>
          </a:xfrm>
          <a:prstGeom prst="line">
            <a:avLst/>
          </a:prstGeom>
          <a:noFill/>
          <a:ln w="28575">
            <a:solidFill>
              <a:srgbClr val="FFFF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2124075" y="6381750"/>
            <a:ext cx="2376488" cy="476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chemeClr val="hlink"/>
                </a:solidFill>
              </a:rPr>
              <a:t>ЛРЗ Приморрыбвода</a:t>
            </a:r>
          </a:p>
        </p:txBody>
      </p:sp>
      <p:sp>
        <p:nvSpPr>
          <p:cNvPr id="26630" name="Rectangle 11"/>
          <p:cNvSpPr>
            <a:spLocks noChangeArrowheads="1"/>
          </p:cNvSpPr>
          <p:nvPr/>
        </p:nvSpPr>
        <p:spPr bwMode="auto">
          <a:xfrm>
            <a:off x="-125413" y="0"/>
            <a:ext cx="4210051" cy="6477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solidFill>
                  <a:schemeClr val="hlink"/>
                </a:solidFill>
                <a:latin typeface="Times New Roman" pitchFamily="18" charset="0"/>
              </a:rPr>
              <a:t>Приморский край</a:t>
            </a:r>
          </a:p>
        </p:txBody>
      </p:sp>
      <p:sp>
        <p:nvSpPr>
          <p:cNvPr id="26631" name="TextBox 1"/>
          <p:cNvSpPr txBox="1">
            <a:spLocks noChangeArrowheads="1"/>
          </p:cNvSpPr>
          <p:nvPr/>
        </p:nvSpPr>
        <p:spPr bwMode="auto">
          <a:xfrm>
            <a:off x="684213" y="5157788"/>
            <a:ext cx="1657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rgbClr val="FFFF00"/>
                </a:solidFill>
              </a:rPr>
              <a:t>Владивосток</a:t>
            </a:r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4427538" y="5084763"/>
            <a:ext cx="360362" cy="215900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140200" y="5300663"/>
            <a:ext cx="360363" cy="215900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5724525" y="3573463"/>
            <a:ext cx="360363" cy="215900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5219700" y="4221163"/>
            <a:ext cx="360363" cy="215900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059113" y="5876925"/>
            <a:ext cx="360362" cy="215900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3635375" y="5516563"/>
            <a:ext cx="360363" cy="215900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755650" y="5589588"/>
            <a:ext cx="360363" cy="215900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468313" y="5876925"/>
            <a:ext cx="358775" cy="215900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1547813" y="5516563"/>
            <a:ext cx="360362" cy="215900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508625" y="3860800"/>
            <a:ext cx="358775" cy="215900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3563938" y="5732463"/>
            <a:ext cx="360362" cy="217487"/>
          </a:xfrm>
          <a:prstGeom prst="triangl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3" grpId="0" animBg="1"/>
      <p:bldP spid="54274" grpId="0" animBg="1"/>
      <p:bldP spid="54280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0360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При подготовке РБО мы придерживаемся стратегии сохранения природного генофонда </a:t>
            </a:r>
            <a:r>
              <a:rPr lang="ru-RU" alt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лососей. </a:t>
            </a:r>
            <a:r>
              <a:rPr lang="ru-RU" alt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Считаем необходимым не размещать ЛРЗ на реках со стабильным естественным воспроизводством. Более того, </a:t>
            </a:r>
            <a:r>
              <a:rPr lang="ru-RU" alt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выделены </a:t>
            </a:r>
            <a:r>
              <a:rPr lang="ru-RU" alt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реки, где не рекомендуется смешивать природные и заводские стада лососей.</a:t>
            </a:r>
          </a:p>
        </p:txBody>
      </p:sp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-28575" y="2909888"/>
            <a:ext cx="914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При размещении ЛРЗ на малопродуктивных реках с единичными заходами лососей, возникает необходимость в донорских реках.  Донорская река должна быть рекомендована на стадии разработки РБО. На этой же стадии определяется последовательность ввода в эксплуатацию производственных мощностей.  </a:t>
            </a:r>
            <a:endParaRPr lang="ru-RU" alt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>
          <a:xfrm>
            <a:off x="611188" y="2349500"/>
            <a:ext cx="7772400" cy="90805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Спасибо за внимание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620713"/>
            <a:ext cx="91440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Данные по биологии лососей, обитающих в данной реке.</a:t>
            </a:r>
            <a:endParaRPr lang="ru-RU" altLang="ru-RU" sz="2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данные:</a:t>
            </a:r>
            <a:endParaRPr lang="ru-RU" altLang="ru-RU" sz="2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1. 1. Характеристика нерестящихся в реке  лососей (средняя-многолетняя) как минимум за 3 года.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1.2. Средняя многолетняя динамика подходов производителей на нерест в зависимости от термического режима реки и прибрежья.    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1.3. Численность скатывающейся молоди и динамика ската.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1.4. Информация о состоянии окружающей среды до начала строительства завода.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Дополнительные данные:</a:t>
            </a:r>
            <a:endParaRPr lang="ru-RU" altLang="ru-RU" sz="2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1.5.  Оценка численности и состояния стада лососей, нерестящегося в соседних реках.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1.6. Биологическая оценка состояния естественной молоди, включая ихтиопаталогическую оценку.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1.7. Допустимая величина изъятия производителей из соседних рек.</a:t>
            </a:r>
          </a:p>
        </p:txBody>
      </p:sp>
      <p:sp>
        <p:nvSpPr>
          <p:cNvPr id="29699" name="Прямоугольник 2"/>
          <p:cNvSpPr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rgbClr val="FFFF00"/>
                </a:solidFill>
                <a:latin typeface="Arial" pitchFamily="34" charset="0"/>
                <a:cs typeface="Times New Roman" pitchFamily="18" charset="0"/>
              </a:rPr>
              <a:t>Исходные данные для создания ЛРЗ</a:t>
            </a:r>
            <a:endParaRPr lang="ru-RU" altLang="ru-RU" sz="28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-125413"/>
            <a:ext cx="9144000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Данные о гидрологии реки, термическом и гидрохимическом режимах.</a:t>
            </a:r>
            <a:endParaRPr lang="ru-RU" altLang="ru-RU" sz="2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данные:</a:t>
            </a:r>
            <a:endParaRPr lang="ru-RU" altLang="ru-RU" sz="2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2.1. Гидрология реки и ее притоков, площадь водосбора, повторяемость паводков на реке, их интенсивность в разные годы, затопляемость участков.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2.2. Динамика изменения уровней воды в периоды полноводия и зимней межени в местах предполагаемого строительства завода.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2.3. Данные по гидрохимическому режиму реки и будующего водоисточника (поквартальные за 2 года).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2.4. Данные по термическому режиму воды в реке и будующего водоисточника (ежедекадные за 2 года).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Дополнительные данные:</a:t>
            </a:r>
            <a:endParaRPr lang="ru-RU" altLang="ru-RU" sz="2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2.5. Оценка изменения гидрохимического режима в периоды снеготаяния, осенних и весенних паводков.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2.6. Термический режим прибрежья в летне-осенний и весенний периоды.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2.7. Состояние кормовой базы прибрежья, динамика роста  численности кормовых организмов, связь с термическим режимом.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117475"/>
            <a:ext cx="9144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 Биологическое целесообразность строительства ЛРЗ на данной реке и его оптимальная мощность.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данные:</a:t>
            </a:r>
            <a:endParaRPr lang="ru-RU" altLang="ru-RU" sz="2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3.1. Обоснование оптимальной величины искусственно воспроизводимой части популяции.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3.2. Обоснование мощности ЛРЗ и графика ввода производственных мощностей (включая определение допустимой величины донорского изъятия из соседних рек).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3.3. Определение режима потребления воды из источника подекадно в течение всего производственного процесса.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3.4. Оценка отрицательного воздействия ЛРЗ на окружающую среду и рекомендации его снижению.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Дополнительные данные:</a:t>
            </a:r>
            <a:endParaRPr lang="ru-RU" altLang="ru-RU" sz="2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3.5. Предполагаемая эффективность искусственного воспроизводства лососей в данной реке.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3.6. Выводы по возможному взаимодействию искусственной и естественной популяции.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3.7. Оптимальная технологическая схема водоснабжения завода.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>
          <a:xfrm>
            <a:off x="107504" y="404664"/>
            <a:ext cx="9144000" cy="620713"/>
          </a:xfrm>
        </p:spPr>
        <p:txBody>
          <a:bodyPr/>
          <a:lstStyle/>
          <a:p>
            <a:pPr>
              <a:defRPr/>
            </a:pPr>
            <a:r>
              <a:rPr lang="ru-RU" sz="4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науки в искусственном воспроизводстве</a:t>
            </a:r>
            <a:endParaRPr lang="ru-RU" sz="4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2175"/>
            <a:ext cx="9144000" cy="609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tabLst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tabLst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tabLst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tabLst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tabLst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tabLst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tabLst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tabLst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tabLst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обязанность НИИ, </a:t>
            </a:r>
            <a:r>
              <a:rPr lang="ru-RU" altLang="ru-RU" sz="2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подведомственныех</a:t>
            </a:r>
            <a:r>
              <a:rPr lang="ru-RU" altLang="ru-RU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Росрыболовству</a:t>
            </a:r>
            <a:r>
              <a:rPr lang="ru-RU" altLang="ru-RU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входит только подготовка рекомендаций,  на базе которых должен формироваться план работы ЛРЗ (пункт 7 Правил организации искусственного воспроизводства водных биологических ресурсов …), утвержденных Постановлением Правительства от 03.03.2012 г. №174.  </a:t>
            </a:r>
            <a:endParaRPr lang="ru-RU" altLang="ru-RU" sz="2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altLang="ru-RU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касается подготовки РБО, определения целесообразности строительства завода на конкретной реке, его мощности, дальнейшего его влияния на природные популяции лососей – не озвучено ни в одном документе.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Администрацией Сахалинской обл. издавались в свое время  Постановления (например, от 10 сентября 2004 г. N 141-па  «Временный порядок рассмотрения материалов о проектировании, строительстве и организации деятельности негосударственных ЛРЗ). Но о роли науки в нем нет ничего.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2355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825" y="0"/>
            <a:ext cx="9391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3" name="Line 1"/>
          <p:cNvSpPr>
            <a:spLocks noChangeShapeType="1"/>
          </p:cNvSpPr>
          <p:nvPr/>
        </p:nvSpPr>
        <p:spPr bwMode="auto">
          <a:xfrm>
            <a:off x="2700338" y="6308725"/>
            <a:ext cx="1295400" cy="144463"/>
          </a:xfrm>
          <a:prstGeom prst="line">
            <a:avLst/>
          </a:prstGeom>
          <a:noFill/>
          <a:ln w="28575">
            <a:solidFill>
              <a:srgbClr val="FFFF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4" name="Line 2"/>
          <p:cNvSpPr>
            <a:spLocks noChangeShapeType="1"/>
          </p:cNvSpPr>
          <p:nvPr/>
        </p:nvSpPr>
        <p:spPr bwMode="auto">
          <a:xfrm flipV="1">
            <a:off x="250825" y="6524625"/>
            <a:ext cx="3673475" cy="333375"/>
          </a:xfrm>
          <a:prstGeom prst="line">
            <a:avLst/>
          </a:prstGeom>
          <a:noFill/>
          <a:ln w="28575">
            <a:solidFill>
              <a:srgbClr val="FFFF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3132138" y="5516563"/>
            <a:ext cx="3527425" cy="649287"/>
          </a:xfrm>
          <a:prstGeom prst="line">
            <a:avLst/>
          </a:prstGeom>
          <a:noFill/>
          <a:ln w="28575">
            <a:solidFill>
              <a:srgbClr val="FFFF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 flipV="1">
            <a:off x="6372225" y="3500438"/>
            <a:ext cx="287338" cy="1800225"/>
          </a:xfrm>
          <a:prstGeom prst="line">
            <a:avLst/>
          </a:prstGeom>
          <a:noFill/>
          <a:ln w="28575">
            <a:solidFill>
              <a:srgbClr val="FFFF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 flipH="1" flipV="1">
            <a:off x="6659563" y="3213100"/>
            <a:ext cx="1081087" cy="720725"/>
          </a:xfrm>
          <a:prstGeom prst="line">
            <a:avLst/>
          </a:prstGeom>
          <a:noFill/>
          <a:ln w="28575">
            <a:solidFill>
              <a:srgbClr val="FFFF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7866063" y="333375"/>
            <a:ext cx="1277937" cy="3600450"/>
          </a:xfrm>
          <a:prstGeom prst="line">
            <a:avLst/>
          </a:prstGeom>
          <a:noFill/>
          <a:ln w="28575">
            <a:solidFill>
              <a:srgbClr val="FFFF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995738" y="6237288"/>
            <a:ext cx="2159000" cy="62071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chemeClr val="hlink"/>
                </a:solidFill>
              </a:rPr>
              <a:t>Южная зона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6732588" y="5229225"/>
            <a:ext cx="2266950" cy="6492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chemeClr val="hlink"/>
                </a:solidFill>
              </a:rPr>
              <a:t>Центральная зона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7019925" y="4005263"/>
            <a:ext cx="2124075" cy="6477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chemeClr val="hlink"/>
                </a:solidFill>
              </a:rPr>
              <a:t>Северная зона</a:t>
            </a:r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-125413" y="0"/>
            <a:ext cx="4210051" cy="6477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solidFill>
                  <a:schemeClr val="hlink"/>
                </a:solidFill>
                <a:latin typeface="Times New Roman" pitchFamily="18" charset="0"/>
              </a:rPr>
              <a:t>Приморский край</a:t>
            </a:r>
          </a:p>
        </p:txBody>
      </p:sp>
      <p:sp>
        <p:nvSpPr>
          <p:cNvPr id="4109" name="TextBox 1"/>
          <p:cNvSpPr txBox="1">
            <a:spLocks noChangeArrowheads="1"/>
          </p:cNvSpPr>
          <p:nvPr/>
        </p:nvSpPr>
        <p:spPr bwMode="auto">
          <a:xfrm>
            <a:off x="1042988" y="5516563"/>
            <a:ext cx="1657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rgbClr val="FFFF00"/>
                </a:solidFill>
              </a:rPr>
              <a:t>Владивосток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3" grpId="0" animBg="1"/>
      <p:bldP spid="54274" grpId="0" animBg="1"/>
      <p:bldP spid="54276" grpId="0" animBg="1"/>
      <p:bldP spid="54277" grpId="0" animBg="1"/>
      <p:bldP spid="54278" grpId="0" animBg="1"/>
      <p:bldP spid="54279" grpId="0" animBg="1"/>
      <p:bldP spid="54280" grpId="0" animBg="1"/>
      <p:bldP spid="54281" grpId="0" animBg="1"/>
      <p:bldP spid="5428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598344"/>
              </p:ext>
            </p:extLst>
          </p:nvPr>
        </p:nvGraphicFramePr>
        <p:xfrm>
          <a:off x="34925" y="115888"/>
          <a:ext cx="9109075" cy="1122362"/>
        </p:xfrm>
        <a:graphic>
          <a:graphicData uri="http://schemas.openxmlformats.org/drawingml/2006/table">
            <a:tbl>
              <a:tblPr/>
              <a:tblGrid>
                <a:gridCol w="9109075"/>
              </a:tblGrid>
              <a:tr h="11223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отлова производителей заводами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Приморрыбвода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2016 и 2017 гг.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724" y="1484784"/>
            <a:ext cx="10032098" cy="403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281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720127"/>
              </p:ext>
            </p:extLst>
          </p:nvPr>
        </p:nvGraphicFramePr>
        <p:xfrm>
          <a:off x="34925" y="115888"/>
          <a:ext cx="9109075" cy="1122362"/>
        </p:xfrm>
        <a:graphic>
          <a:graphicData uri="http://schemas.openxmlformats.org/drawingml/2006/table">
            <a:tbl>
              <a:tblPr/>
              <a:tblGrid>
                <a:gridCol w="9109075"/>
              </a:tblGrid>
              <a:tr h="11223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Возврат производителей на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Барабашевский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ЛРЗ за период с 1988 по 2014 гг.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1556792"/>
            <a:ext cx="952239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050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2"/>
          <p:cNvSpPr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Выпуск молоди лососей с государственных ЛРЗ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765175"/>
          <a:ext cx="9144000" cy="6215064"/>
        </p:xfrm>
        <a:graphic>
          <a:graphicData uri="http://schemas.openxmlformats.org/drawingml/2006/table">
            <a:tbl>
              <a:tblPr/>
              <a:tblGrid>
                <a:gridCol w="1206500"/>
                <a:gridCol w="1493838"/>
                <a:gridCol w="1584325"/>
                <a:gridCol w="1655762"/>
                <a:gridCol w="1584325"/>
                <a:gridCol w="1619250"/>
              </a:tblGrid>
              <a:tr h="4907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Рязановский ЭПРЗ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Барабашевский ЛРЗ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7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Сеголетки кеты,  тыс. шт.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Сеголетки симы, тыс. шт.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Годовики симы, тыс. шт.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Сеголетки кеты тыс. шт.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Сеголетки симы, тыс. шт.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11153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936,19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8270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626,3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12075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395,18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8485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388,8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12625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628,0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8742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734,0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16948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10231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380,0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16957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358,0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11685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-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16422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339,0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10708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-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18728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9238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-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9740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-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15143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10080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-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14248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4,98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10104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-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13810</a:t>
                      </a: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5028</a:t>
                      </a: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74" marR="6357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52207"/>
              </p:ext>
            </p:extLst>
          </p:nvPr>
        </p:nvGraphicFramePr>
        <p:xfrm>
          <a:off x="34925" y="115888"/>
          <a:ext cx="9109075" cy="1122362"/>
        </p:xfrm>
        <a:graphic>
          <a:graphicData uri="http://schemas.openxmlformats.org/drawingml/2006/table">
            <a:tbl>
              <a:tblPr/>
              <a:tblGrid>
                <a:gridCol w="9109075"/>
              </a:tblGrid>
              <a:tr h="11223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Навеска выпускаемой молоди и коэффициенты возврата производителей на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Барабашевский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ЛРЗ</a:t>
                      </a: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9315450" cy="459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571803"/>
              </p:ext>
            </p:extLst>
          </p:nvPr>
        </p:nvGraphicFramePr>
        <p:xfrm>
          <a:off x="323850" y="2293938"/>
          <a:ext cx="8640763" cy="3840584"/>
        </p:xfrm>
        <a:graphic>
          <a:graphicData uri="http://schemas.openxmlformats.org/drawingml/2006/table">
            <a:tbl>
              <a:tblPr/>
              <a:tblGrid>
                <a:gridCol w="1784350"/>
                <a:gridCol w="3351213"/>
                <a:gridCol w="3505200"/>
              </a:tblGrid>
              <a:tr h="1063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ЛРЗ «Вербная»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Сеголетки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ЛРЗ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Лидовск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ий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Сеголетки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239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6206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4021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1555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9703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6980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1059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4" name="Прямоугольник 2"/>
          <p:cNvSpPr>
            <a:spLocks noChangeArrowheads="1"/>
          </p:cNvSpPr>
          <p:nvPr/>
        </p:nvSpPr>
        <p:spPr bwMode="auto">
          <a:xfrm>
            <a:off x="179388" y="115888"/>
            <a:ext cx="89646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Выпуск молоди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кеты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 частных ЛРЗ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669845"/>
              </p:ext>
            </p:extLst>
          </p:nvPr>
        </p:nvGraphicFramePr>
        <p:xfrm>
          <a:off x="0" y="0"/>
          <a:ext cx="9144000" cy="560832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560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Реально учтенные возвраты кеты по рекам, тыс. шт.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344" y="1124744"/>
            <a:ext cx="959068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1071563" y="-155575"/>
            <a:ext cx="70008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Проблемы воспроизводства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692150"/>
          <a:ext cx="8893175" cy="1122363"/>
        </p:xfrm>
        <a:graphic>
          <a:graphicData uri="http://schemas.openxmlformats.org/drawingml/2006/table">
            <a:tbl>
              <a:tblPr/>
              <a:tblGrid>
                <a:gridCol w="8893175"/>
              </a:tblGrid>
              <a:tr h="1122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Низкие коэффициенты возврата производителей в базовые реки ЛРЗ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115126"/>
              </p:ext>
            </p:extLst>
          </p:nvPr>
        </p:nvGraphicFramePr>
        <p:xfrm>
          <a:off x="250825" y="3213100"/>
          <a:ext cx="8893175" cy="560832"/>
        </p:xfrm>
        <a:graphic>
          <a:graphicData uri="http://schemas.openxmlformats.org/drawingml/2006/table">
            <a:tbl>
              <a:tblPr/>
              <a:tblGrid>
                <a:gridCol w="8893175"/>
              </a:tblGrid>
              <a:tr h="560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Нарушение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биотехники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825" y="5589588"/>
          <a:ext cx="8893175" cy="1122362"/>
        </p:xfrm>
        <a:graphic>
          <a:graphicData uri="http://schemas.openxmlformats.org/drawingml/2006/table">
            <a:tbl>
              <a:tblPr/>
              <a:tblGrid>
                <a:gridCol w="8893175"/>
              </a:tblGrid>
              <a:tr h="11223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Административные барьеры для развития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лососеводства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184356"/>
              </p:ext>
            </p:extLst>
          </p:nvPr>
        </p:nvGraphicFramePr>
        <p:xfrm>
          <a:off x="280988" y="4076700"/>
          <a:ext cx="8863012" cy="1122363"/>
        </p:xfrm>
        <a:graphic>
          <a:graphicData uri="http://schemas.openxmlformats.org/drawingml/2006/table">
            <a:tbl>
              <a:tblPr/>
              <a:tblGrid>
                <a:gridCol w="8863012"/>
              </a:tblGrid>
              <a:tr h="1122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 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стратегии развития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лососеводства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50825" y="2133600"/>
            <a:ext cx="8893175" cy="61436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Замещение природных популяций заводскими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4925" y="115888"/>
          <a:ext cx="9109075" cy="1122362"/>
        </p:xfrm>
        <a:graphic>
          <a:graphicData uri="http://schemas.openxmlformats.org/drawingml/2006/table">
            <a:tbl>
              <a:tblPr/>
              <a:tblGrid>
                <a:gridCol w="9109075"/>
              </a:tblGrid>
              <a:tr h="11223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Коэффициенты возврата производителей в базовые реки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Барабашевского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Рязановского заводов</a:t>
                      </a: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01" y="1412776"/>
            <a:ext cx="9561979" cy="4968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7"/>
          <p:cNvSpPr>
            <a:spLocks noChangeArrowheads="1"/>
          </p:cNvSpPr>
          <p:nvPr/>
        </p:nvSpPr>
        <p:spPr bwMode="auto">
          <a:xfrm>
            <a:off x="0" y="0"/>
            <a:ext cx="9144000" cy="65881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Замещение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природных популяций заводскими 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1227008"/>
            <a:ext cx="91440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Результаты искусственного воспроизводства в Приморье являются классическим примером, как создания новых стад (р. </a:t>
            </a:r>
            <a:r>
              <a:rPr lang="ru-RU" alt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Рязановка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так и замещения природных заводскими (р. </a:t>
            </a:r>
            <a:r>
              <a:rPr lang="ru-RU" alt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Барабашевка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реку </a:t>
            </a:r>
            <a:r>
              <a:rPr lang="ru-RU" alt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Барабашевка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до строительства завода заходило на нерест до 120 тыс. производителей кеты.  В настоящее время, </a:t>
            </a: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стадо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кеты в реке поддерживается исключительно за счет работы завода.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122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Причины нарушения </a:t>
            </a:r>
            <a:r>
              <a:rPr lang="ru-RU" alt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биотехники на государственных ЛРЗ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041246"/>
              </p:ext>
            </p:extLst>
          </p:nvPr>
        </p:nvGraphicFramePr>
        <p:xfrm>
          <a:off x="-323850" y="1341438"/>
          <a:ext cx="9467850" cy="981456"/>
        </p:xfrm>
        <a:graphic>
          <a:graphicData uri="http://schemas.openxmlformats.org/drawingml/2006/table">
            <a:tbl>
              <a:tblPr/>
              <a:tblGrid>
                <a:gridCol w="9467850"/>
              </a:tblGrid>
              <a:tr h="981075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Отсутствие  воды с требуемой температурой на 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Барабашевском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ЛРЗ и Рязановском ЭПРЗ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767646"/>
              </p:ext>
            </p:extLst>
          </p:nvPr>
        </p:nvGraphicFramePr>
        <p:xfrm>
          <a:off x="-323850" y="2492375"/>
          <a:ext cx="9467850" cy="1963738"/>
        </p:xfrm>
        <a:graphic>
          <a:graphicData uri="http://schemas.openxmlformats.org/drawingml/2006/table">
            <a:tbl>
              <a:tblPr/>
              <a:tblGrid>
                <a:gridCol w="9467850"/>
              </a:tblGrid>
              <a:tr h="1963738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Снижение уровня финансирования и как следствие прекращение подогрева воды на Рязановском ЭПРЗ, что приводит к задержке в развитии личинок и далее позднему выпуску молоди.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3993</TotalTime>
  <Words>1519</Words>
  <Application>Microsoft Office PowerPoint</Application>
  <PresentationFormat>Экран (4:3)</PresentationFormat>
  <Paragraphs>192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Океан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  <vt:lpstr>Презентация PowerPoint</vt:lpstr>
      <vt:lpstr>Презентация PowerPoint</vt:lpstr>
      <vt:lpstr>Презентация PowerPoint</vt:lpstr>
      <vt:lpstr>Роль науки в искусственном воспроизводстве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TINRO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Курганский</dc:creator>
  <cp:lastModifiedBy>Геннадий</cp:lastModifiedBy>
  <cp:revision>192</cp:revision>
  <dcterms:created xsi:type="dcterms:W3CDTF">2005-11-18T02:33:32Z</dcterms:created>
  <dcterms:modified xsi:type="dcterms:W3CDTF">2017-11-05T10:07:20Z</dcterms:modified>
</cp:coreProperties>
</file>