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sldIdLst>
    <p:sldId id="256" r:id="rId2"/>
    <p:sldId id="299" r:id="rId3"/>
    <p:sldId id="313" r:id="rId4"/>
    <p:sldId id="314" r:id="rId5"/>
    <p:sldId id="322" r:id="rId6"/>
    <p:sldId id="273" r:id="rId7"/>
    <p:sldId id="295" r:id="rId8"/>
    <p:sldId id="309" r:id="rId9"/>
    <p:sldId id="294" r:id="rId10"/>
    <p:sldId id="289" r:id="rId11"/>
    <p:sldId id="303" r:id="rId12"/>
    <p:sldId id="310" r:id="rId13"/>
    <p:sldId id="267" r:id="rId14"/>
    <p:sldId id="305" r:id="rId15"/>
    <p:sldId id="270" r:id="rId16"/>
    <p:sldId id="32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CC99"/>
    <a:srgbClr val="FFCC66"/>
    <a:srgbClr val="FFA015"/>
    <a:srgbClr val="EE8E00"/>
    <a:srgbClr val="D27D00"/>
    <a:srgbClr val="007A37"/>
    <a:srgbClr val="D0D8FF"/>
    <a:srgbClr val="008E40"/>
    <a:srgbClr val="00B05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704" autoAdjust="0"/>
    <p:restoredTop sz="94565" autoAdjust="0"/>
  </p:normalViewPr>
  <p:slideViewPr>
    <p:cSldViewPr>
      <p:cViewPr varScale="1">
        <p:scale>
          <a:sx n="80" d="100"/>
          <a:sy n="80" d="100"/>
        </p:scale>
        <p:origin x="-13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POSTGRADUATE%20STUDY\&#1042;&#1054;&#1047;&#1056;&#1040;&#1057;&#1058;\&#1057;&#1088;&#1072;&#1074;&#1085;&#1077;&#1085;&#1080;&#1077;%20&#1087;&#1086;%20&#1074;&#1086;&#1079;&#1088;&#1072;&#1089;&#1090;&#1085;&#1099;&#1084;%20&#1075;&#1088;&#1091;&#1087;&#1087;&#1072;&#1084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4;&#1086;&#1082;&#1091;&#1084;&#1077;&#1085;&#1090;&#1099;\POSTGRADUATE%20STUDY\&#1042;&#1054;&#1047;&#1056;&#1040;&#1057;&#1058;\&#1057;&#1088;&#1072;&#1074;&#1085;&#1077;&#1085;&#1080;&#1077;%20&#1087;&#1086;%20&#1074;&#1086;&#1079;&#1088;&#1072;&#1089;&#1090;&#1085;&#1099;&#1084;%20&#1075;&#1088;&#1091;&#1087;&#1087;&#1072;&#1084;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&#1044;&#1086;&#1082;&#1091;&#1084;&#1077;&#1085;&#1090;&#1099;\POSTGRADUATE%20STUDY\&#1040;&#1053;&#1040;&#1051;&#1048;&#1047;&#1067;%20&#1051;&#1045;&#1058;&#1053;&#1045;&#1049;%20&#1048;%20&#1054;&#1057;&#1045;&#1053;&#1053;&#1045;&#1049;\&#1052;&#1077;&#1088;&#1080;&#1089;&#1090;&#1080;&#1095;&#1077;&#1089;&#1082;&#1080;&#1077;%20&#1087;&#1088;&#1080;&#1079;&#1085;&#1072;&#1082;&#1080;%20&#1089;&#1074;&#1086;&#1076;&#1085;&#1072;&#1103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&#1044;&#1086;&#1082;&#1091;&#1084;&#1077;&#1085;&#1090;&#1099;\POSTGRADUATE%20STUDY\&#1040;&#1053;&#1040;&#1051;&#1048;&#1047;&#1067;%20&#1051;&#1045;&#1058;&#1053;&#1045;&#1049;%20&#1048;%20&#1054;&#1057;&#1045;&#1053;&#1053;&#1045;&#1049;\&#1052;&#1077;&#1088;&#1080;&#1089;&#1090;&#1080;&#1095;&#1077;&#1089;&#1082;&#1080;&#1077;%20&#1087;&#1088;&#1080;&#1079;&#1085;&#1072;&#1082;&#1080;%20&#1089;&#1074;&#1086;&#1076;&#1085;&#1072;&#1103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700" b="0" i="0" baseline="0" dirty="0"/>
              <a:t>3+</a:t>
            </a:r>
          </a:p>
        </c:rich>
      </c:tx>
      <c:layout>
        <c:manualLayout>
          <c:xMode val="edge"/>
          <c:yMode val="edge"/>
          <c:x val="0.45338932193777703"/>
          <c:y val="3.3525904370649319E-2"/>
        </c:manualLayout>
      </c:layout>
    </c:title>
    <c:plotArea>
      <c:layout>
        <c:manualLayout>
          <c:layoutTarget val="inner"/>
          <c:xMode val="edge"/>
          <c:yMode val="edge"/>
          <c:x val="0.12093380596838148"/>
          <c:y val="0.13361576812401305"/>
          <c:w val="0.85423724068422968"/>
          <c:h val="0.61509849449872689"/>
        </c:manualLayout>
      </c:layout>
      <c:lineChart>
        <c:grouping val="standard"/>
        <c:ser>
          <c:idx val="0"/>
          <c:order val="0"/>
          <c:tx>
            <c:strRef>
              <c:f>Лист1!$D$46</c:f>
              <c:strCache>
                <c:ptCount val="1"/>
                <c:pt idx="0">
                  <c:v>летняя</c:v>
                </c:pt>
              </c:strCache>
            </c:strRef>
          </c:tx>
          <c:spPr>
            <a:ln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Лист1!$C$47:$C$61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Лист1!$D$47:$D$61</c:f>
              <c:numCache>
                <c:formatCode>General</c:formatCode>
                <c:ptCount val="15"/>
                <c:pt idx="9">
                  <c:v>59.2</c:v>
                </c:pt>
                <c:pt idx="11">
                  <c:v>61.3</c:v>
                </c:pt>
                <c:pt idx="12">
                  <c:v>57.4</c:v>
                </c:pt>
                <c:pt idx="13">
                  <c:v>50.5</c:v>
                </c:pt>
                <c:pt idx="14">
                  <c:v>37.300000000000004</c:v>
                </c:pt>
              </c:numCache>
            </c:numRef>
          </c:val>
        </c:ser>
        <c:ser>
          <c:idx val="1"/>
          <c:order val="1"/>
          <c:tx>
            <c:strRef>
              <c:f>Лист1!$E$46</c:f>
              <c:strCache>
                <c:ptCount val="1"/>
                <c:pt idx="0">
                  <c:v>осенняя (Побединский ЛРЗ)</c:v>
                </c:pt>
              </c:strCache>
            </c:strRef>
          </c:tx>
          <c:spPr>
            <a:ln w="254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Лист1!$C$47:$C$61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Лист1!$E$47:$E$61</c:f>
              <c:numCache>
                <c:formatCode>General</c:formatCode>
                <c:ptCount val="15"/>
                <c:pt idx="0">
                  <c:v>42.3</c:v>
                </c:pt>
                <c:pt idx="1">
                  <c:v>36.6</c:v>
                </c:pt>
                <c:pt idx="2">
                  <c:v>87.7</c:v>
                </c:pt>
                <c:pt idx="3">
                  <c:v>73.3</c:v>
                </c:pt>
                <c:pt idx="4">
                  <c:v>70.3</c:v>
                </c:pt>
                <c:pt idx="5">
                  <c:v>57.1</c:v>
                </c:pt>
                <c:pt idx="6">
                  <c:v>71.7</c:v>
                </c:pt>
                <c:pt idx="7">
                  <c:v>81.400000000000006</c:v>
                </c:pt>
                <c:pt idx="8">
                  <c:v>78.2</c:v>
                </c:pt>
                <c:pt idx="9">
                  <c:v>50.8</c:v>
                </c:pt>
                <c:pt idx="10">
                  <c:v>49.2</c:v>
                </c:pt>
                <c:pt idx="11">
                  <c:v>88.3</c:v>
                </c:pt>
                <c:pt idx="12">
                  <c:v>40.5</c:v>
                </c:pt>
                <c:pt idx="13">
                  <c:v>70.5</c:v>
                </c:pt>
                <c:pt idx="14">
                  <c:v>43.8</c:v>
                </c:pt>
              </c:numCache>
            </c:numRef>
          </c:val>
        </c:ser>
        <c:ser>
          <c:idx val="2"/>
          <c:order val="2"/>
          <c:tx>
            <c:strRef>
              <c:f>Лист1!$F$46</c:f>
              <c:strCache>
                <c:ptCount val="1"/>
                <c:pt idx="0">
                  <c:v>осенняя (Буюкловский ЛРЗ)</c:v>
                </c:pt>
              </c:strCache>
            </c:strRef>
          </c:tx>
          <c:spPr>
            <a:ln w="25400" cmpd="dbl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Лист1!$C$47:$C$61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Лист1!$F$47:$F$61</c:f>
              <c:numCache>
                <c:formatCode>General</c:formatCode>
                <c:ptCount val="15"/>
                <c:pt idx="0">
                  <c:v>29.3</c:v>
                </c:pt>
                <c:pt idx="1">
                  <c:v>41.8</c:v>
                </c:pt>
                <c:pt idx="2">
                  <c:v>82.5</c:v>
                </c:pt>
                <c:pt idx="3">
                  <c:v>59.9</c:v>
                </c:pt>
                <c:pt idx="4">
                  <c:v>78.400000000000006</c:v>
                </c:pt>
                <c:pt idx="5">
                  <c:v>52.9</c:v>
                </c:pt>
                <c:pt idx="6">
                  <c:v>53.5</c:v>
                </c:pt>
                <c:pt idx="7">
                  <c:v>79</c:v>
                </c:pt>
                <c:pt idx="8">
                  <c:v>83.2</c:v>
                </c:pt>
                <c:pt idx="9">
                  <c:v>50.7</c:v>
                </c:pt>
                <c:pt idx="10">
                  <c:v>46.3</c:v>
                </c:pt>
                <c:pt idx="11">
                  <c:v>78.099999999999994</c:v>
                </c:pt>
                <c:pt idx="12">
                  <c:v>39.4</c:v>
                </c:pt>
                <c:pt idx="13">
                  <c:v>45.1</c:v>
                </c:pt>
                <c:pt idx="14">
                  <c:v>58.1</c:v>
                </c:pt>
              </c:numCache>
            </c:numRef>
          </c:val>
        </c:ser>
        <c:marker val="1"/>
        <c:axId val="64707584"/>
        <c:axId val="64873216"/>
      </c:lineChart>
      <c:catAx>
        <c:axId val="64707584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4873216"/>
        <c:crosses val="autoZero"/>
        <c:auto val="1"/>
        <c:lblAlgn val="ctr"/>
        <c:lblOffset val="100"/>
      </c:catAx>
      <c:valAx>
        <c:axId val="64873216"/>
        <c:scaling>
          <c:orientation val="minMax"/>
          <c:min val="3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3.2452480296708393E-2"/>
              <c:y val="8.9429659571485451E-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4707584"/>
        <c:crosses val="autoZero"/>
        <c:crossBetween val="between"/>
        <c:majorUnit val="10"/>
      </c:valAx>
    </c:plotArea>
    <c:plotVisOnly val="1"/>
  </c:chart>
  <c:spPr>
    <a:ln>
      <a:solidFill>
        <a:schemeClr val="tx1"/>
      </a:solidFill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700" b="0" i="0" baseline="0" dirty="0"/>
              <a:t>4+</a:t>
            </a:r>
          </a:p>
        </c:rich>
      </c:tx>
      <c:layout>
        <c:manualLayout>
          <c:xMode val="edge"/>
          <c:yMode val="edge"/>
          <c:x val="0.48144233850020685"/>
          <c:y val="5.4269669736928088E-2"/>
        </c:manualLayout>
      </c:layout>
    </c:title>
    <c:plotArea>
      <c:layout>
        <c:manualLayout>
          <c:layoutTarget val="inner"/>
          <c:xMode val="edge"/>
          <c:yMode val="edge"/>
          <c:x val="0.11393176869883946"/>
          <c:y val="0.12384445253226574"/>
          <c:w val="0.8277384692912847"/>
          <c:h val="0.66753443545452062"/>
        </c:manualLayout>
      </c:layout>
      <c:lineChart>
        <c:grouping val="standard"/>
        <c:ser>
          <c:idx val="0"/>
          <c:order val="0"/>
          <c:tx>
            <c:strRef>
              <c:f>Лист1!$D$66</c:f>
              <c:strCache>
                <c:ptCount val="1"/>
                <c:pt idx="0">
                  <c:v>летняя</c:v>
                </c:pt>
              </c:strCache>
            </c:strRef>
          </c:tx>
          <c:spPr>
            <a:ln cmpd="sng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Лист1!$C$67:$C$81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Лист1!$D$67:$D$81</c:f>
              <c:numCache>
                <c:formatCode>General</c:formatCode>
                <c:ptCount val="15"/>
                <c:pt idx="9">
                  <c:v>32.9</c:v>
                </c:pt>
                <c:pt idx="11">
                  <c:v>27.2</c:v>
                </c:pt>
                <c:pt idx="12">
                  <c:v>40.1</c:v>
                </c:pt>
                <c:pt idx="13">
                  <c:v>47.3</c:v>
                </c:pt>
                <c:pt idx="14">
                  <c:v>61.5</c:v>
                </c:pt>
              </c:numCache>
            </c:numRef>
          </c:val>
        </c:ser>
        <c:ser>
          <c:idx val="1"/>
          <c:order val="1"/>
          <c:tx>
            <c:strRef>
              <c:f>Лист1!$E$66</c:f>
              <c:strCache>
                <c:ptCount val="1"/>
                <c:pt idx="0">
                  <c:v>осенняя (Побединский ЛРЗ)</c:v>
                </c:pt>
              </c:strCache>
            </c:strRef>
          </c:tx>
          <c:spPr>
            <a:ln w="25400" cmpd="dbl">
              <a:solidFill>
                <a:schemeClr val="tx1"/>
              </a:solidFill>
            </a:ln>
          </c:spPr>
          <c:marker>
            <c:symbol val="none"/>
          </c:marker>
          <c:cat>
            <c:numRef>
              <c:f>Лист1!$C$67:$C$81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Лист1!$E$67:$E$81</c:f>
              <c:numCache>
                <c:formatCode>General</c:formatCode>
                <c:ptCount val="15"/>
                <c:pt idx="0">
                  <c:v>48.7</c:v>
                </c:pt>
                <c:pt idx="1">
                  <c:v>31.47</c:v>
                </c:pt>
                <c:pt idx="2">
                  <c:v>6.8</c:v>
                </c:pt>
                <c:pt idx="3">
                  <c:v>23.4</c:v>
                </c:pt>
                <c:pt idx="4">
                  <c:v>23.8</c:v>
                </c:pt>
                <c:pt idx="5">
                  <c:v>26.8</c:v>
                </c:pt>
                <c:pt idx="6">
                  <c:v>18.2</c:v>
                </c:pt>
                <c:pt idx="7">
                  <c:v>7.9</c:v>
                </c:pt>
                <c:pt idx="8">
                  <c:v>17.2</c:v>
                </c:pt>
                <c:pt idx="9">
                  <c:v>48.4</c:v>
                </c:pt>
                <c:pt idx="10">
                  <c:v>27.2</c:v>
                </c:pt>
                <c:pt idx="11">
                  <c:v>6.4</c:v>
                </c:pt>
                <c:pt idx="12">
                  <c:v>54</c:v>
                </c:pt>
                <c:pt idx="13">
                  <c:v>21.9</c:v>
                </c:pt>
                <c:pt idx="14">
                  <c:v>53.6</c:v>
                </c:pt>
              </c:numCache>
            </c:numRef>
          </c:val>
        </c:ser>
        <c:ser>
          <c:idx val="2"/>
          <c:order val="2"/>
          <c:tx>
            <c:strRef>
              <c:f>Лист1!$F$66</c:f>
              <c:strCache>
                <c:ptCount val="1"/>
                <c:pt idx="0">
                  <c:v>осенняя (Буюкловский ЛРЗ)</c:v>
                </c:pt>
              </c:strCache>
            </c:strRef>
          </c:tx>
          <c:spPr>
            <a:ln w="25400" cmpd="dbl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Лист1!$C$67:$C$81</c:f>
              <c:numCache>
                <c:formatCode>General</c:formatCode>
                <c:ptCount val="15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  <c:pt idx="14">
                  <c:v>2015</c:v>
                </c:pt>
              </c:numCache>
            </c:numRef>
          </c:cat>
          <c:val>
            <c:numRef>
              <c:f>Лист1!$F$67:$F$81</c:f>
              <c:numCache>
                <c:formatCode>General</c:formatCode>
                <c:ptCount val="15"/>
                <c:pt idx="0">
                  <c:v>68.3</c:v>
                </c:pt>
                <c:pt idx="1">
                  <c:v>41.9</c:v>
                </c:pt>
                <c:pt idx="2">
                  <c:v>11.6</c:v>
                </c:pt>
                <c:pt idx="3">
                  <c:v>29.9</c:v>
                </c:pt>
                <c:pt idx="4">
                  <c:v>18.5</c:v>
                </c:pt>
                <c:pt idx="5">
                  <c:v>36.1</c:v>
                </c:pt>
                <c:pt idx="6">
                  <c:v>34.1</c:v>
                </c:pt>
                <c:pt idx="7">
                  <c:v>12.9</c:v>
                </c:pt>
                <c:pt idx="8">
                  <c:v>12.9</c:v>
                </c:pt>
                <c:pt idx="9">
                  <c:v>44.1</c:v>
                </c:pt>
                <c:pt idx="10">
                  <c:v>29.5</c:v>
                </c:pt>
                <c:pt idx="11">
                  <c:v>14.1</c:v>
                </c:pt>
                <c:pt idx="12">
                  <c:v>56.7</c:v>
                </c:pt>
                <c:pt idx="13">
                  <c:v>45.4</c:v>
                </c:pt>
                <c:pt idx="14">
                  <c:v>37.4</c:v>
                </c:pt>
              </c:numCache>
            </c:numRef>
          </c:val>
        </c:ser>
        <c:marker val="1"/>
        <c:axId val="65046400"/>
        <c:axId val="65047936"/>
      </c:lineChart>
      <c:catAx>
        <c:axId val="65046400"/>
        <c:scaling>
          <c:orientation val="minMax"/>
        </c:scaling>
        <c:axPos val="b"/>
        <c:numFmt formatCode="General" sourceLinked="1"/>
        <c:tickLblPos val="nextTo"/>
        <c:txPr>
          <a:bodyPr rot="-5400000" vert="horz"/>
          <a:lstStyle/>
          <a:p>
            <a:pPr>
              <a:defRPr sz="1200" baseline="0"/>
            </a:pPr>
            <a:endParaRPr lang="ru-RU"/>
          </a:p>
        </c:txPr>
        <c:crossAx val="65047936"/>
        <c:crosses val="autoZero"/>
        <c:auto val="1"/>
        <c:lblAlgn val="ctr"/>
        <c:lblOffset val="100"/>
      </c:catAx>
      <c:valAx>
        <c:axId val="65047936"/>
        <c:scaling>
          <c:orientation val="minMax"/>
          <c:max val="70"/>
          <c:min val="0"/>
        </c:scaling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ru-RU"/>
                  <a:t>%</a:t>
                </a:r>
              </a:p>
            </c:rich>
          </c:tx>
          <c:layout>
            <c:manualLayout>
              <c:xMode val="edge"/>
              <c:yMode val="edge"/>
              <c:x val="4.5710053288793524E-2"/>
              <c:y val="1.5326990376202979E-2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65046400"/>
        <c:crosses val="autoZero"/>
        <c:crossBetween val="between"/>
        <c:majorUnit val="10"/>
      </c:valAx>
    </c:plotArea>
    <c:plotVisOnly val="1"/>
  </c:chart>
  <c:spPr>
    <a:ln>
      <a:solidFill>
        <a:prstClr val="black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5166993810587556"/>
          <c:y val="5.1400554097404488E-2"/>
          <c:w val="0.79216001474027786"/>
          <c:h val="0.72415099154272378"/>
        </c:manualLayout>
      </c:layout>
      <c:lineChart>
        <c:grouping val="standard"/>
        <c:ser>
          <c:idx val="0"/>
          <c:order val="0"/>
          <c:tx>
            <c:strRef>
              <c:f>'Пилорич. придатки полигон распр'!$R$2</c:f>
              <c:strCache>
                <c:ptCount val="1"/>
                <c:pt idx="0">
                  <c:v>Летняя поронай-ская кета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'Пилорич. придатки полигон распр'!$Q$4:$Q$14</c:f>
              <c:numCache>
                <c:formatCode>General</c:formatCode>
                <c:ptCount val="11"/>
                <c:pt idx="0">
                  <c:v>90</c:v>
                </c:pt>
                <c:pt idx="1">
                  <c:v>110</c:v>
                </c:pt>
                <c:pt idx="2">
                  <c:v>130</c:v>
                </c:pt>
                <c:pt idx="3">
                  <c:v>150</c:v>
                </c:pt>
                <c:pt idx="4">
                  <c:v>170</c:v>
                </c:pt>
                <c:pt idx="5">
                  <c:v>190</c:v>
                </c:pt>
                <c:pt idx="6">
                  <c:v>210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</c:numCache>
            </c:numRef>
          </c:cat>
          <c:val>
            <c:numRef>
              <c:f>'Пилорич. придатки полигон распр'!$R$4:$R$14</c:f>
              <c:numCache>
                <c:formatCode>General</c:formatCode>
                <c:ptCount val="11"/>
                <c:pt idx="0">
                  <c:v>2.1428571428571491E-2</c:v>
                </c:pt>
                <c:pt idx="1">
                  <c:v>2.8571428571428591E-2</c:v>
                </c:pt>
                <c:pt idx="2">
                  <c:v>9.2857142857143068E-2</c:v>
                </c:pt>
                <c:pt idx="3">
                  <c:v>0.23571428571428707</c:v>
                </c:pt>
                <c:pt idx="4">
                  <c:v>0.32857142857142857</c:v>
                </c:pt>
                <c:pt idx="5">
                  <c:v>0.21428571428571427</c:v>
                </c:pt>
                <c:pt idx="6">
                  <c:v>6.4285714285714293E-2</c:v>
                </c:pt>
                <c:pt idx="7">
                  <c:v>7.1428571428571504E-3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'Пилорич. придатки полигон распр'!$S$2</c:f>
              <c:strCache>
                <c:ptCount val="1"/>
                <c:pt idx="0">
                  <c:v>Осенняя поронай-ская кета</c:v>
                </c:pt>
              </c:strCache>
            </c:strRef>
          </c:tx>
          <c:spPr>
            <a:ln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'Пилорич. придатки полигон распр'!$Q$4:$Q$14</c:f>
              <c:numCache>
                <c:formatCode>General</c:formatCode>
                <c:ptCount val="11"/>
                <c:pt idx="0">
                  <c:v>90</c:v>
                </c:pt>
                <c:pt idx="1">
                  <c:v>110</c:v>
                </c:pt>
                <c:pt idx="2">
                  <c:v>130</c:v>
                </c:pt>
                <c:pt idx="3">
                  <c:v>150</c:v>
                </c:pt>
                <c:pt idx="4">
                  <c:v>170</c:v>
                </c:pt>
                <c:pt idx="5">
                  <c:v>190</c:v>
                </c:pt>
                <c:pt idx="6">
                  <c:v>210</c:v>
                </c:pt>
                <c:pt idx="7">
                  <c:v>230</c:v>
                </c:pt>
                <c:pt idx="8">
                  <c:v>250</c:v>
                </c:pt>
                <c:pt idx="9">
                  <c:v>270</c:v>
                </c:pt>
              </c:numCache>
            </c:numRef>
          </c:cat>
          <c:val>
            <c:numRef>
              <c:f>'Пилорич. придатки полигон распр'!$S$4:$S$14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4.9180327868852472E-2</c:v>
                </c:pt>
                <c:pt idx="3">
                  <c:v>0.11475409836065574</c:v>
                </c:pt>
                <c:pt idx="4">
                  <c:v>0.25409836065573771</c:v>
                </c:pt>
                <c:pt idx="5">
                  <c:v>0.30327868852459217</c:v>
                </c:pt>
                <c:pt idx="6">
                  <c:v>0.20491803278688725</c:v>
                </c:pt>
                <c:pt idx="7">
                  <c:v>6.5573770491803282E-2</c:v>
                </c:pt>
                <c:pt idx="8">
                  <c:v>8.1967213114754103E-3</c:v>
                </c:pt>
                <c:pt idx="9">
                  <c:v>0</c:v>
                </c:pt>
              </c:numCache>
            </c:numRef>
          </c:val>
        </c:ser>
        <c:marker val="1"/>
        <c:axId val="65108224"/>
        <c:axId val="65110400"/>
      </c:lineChart>
      <c:catAx>
        <c:axId val="651082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Количество пилорических придатков</a:t>
                </a:r>
              </a:p>
            </c:rich>
          </c:tx>
          <c:layout>
            <c:manualLayout>
              <c:xMode val="edge"/>
              <c:yMode val="edge"/>
              <c:x val="0.22732495310618997"/>
              <c:y val="0.88161396029057493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5110400"/>
        <c:crosses val="autoZero"/>
        <c:auto val="1"/>
        <c:lblAlgn val="ctr"/>
        <c:lblOffset val="100"/>
      </c:catAx>
      <c:valAx>
        <c:axId val="65110400"/>
        <c:scaling>
          <c:orientation val="minMax"/>
          <c:max val="0.4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ru-RU" sz="1400"/>
                  <a:t>Доля рыб</a:t>
                </a:r>
              </a:p>
            </c:rich>
          </c:tx>
          <c:layout>
            <c:manualLayout>
              <c:xMode val="edge"/>
              <c:yMode val="edge"/>
              <c:x val="1.2786561679790061E-2"/>
              <c:y val="0.2991010498687664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5108224"/>
        <c:crosses val="autoZero"/>
        <c:crossBetween val="between"/>
      </c:valAx>
    </c:plotArea>
    <c:plotVisOnly val="1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396132283464567"/>
          <c:y val="0.10128672084438672"/>
          <c:w val="0.82374382596988593"/>
          <c:h val="0.67344800482827893"/>
        </c:manualLayout>
      </c:layout>
      <c:lineChart>
        <c:grouping val="standard"/>
        <c:ser>
          <c:idx val="0"/>
          <c:order val="0"/>
          <c:tx>
            <c:strRef>
              <c:f>'Пилорич. придатки полигон распр'!$AM$2</c:f>
              <c:strCache>
                <c:ptCount val="1"/>
                <c:pt idx="0">
                  <c:v>Летняя поронай-ская кета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'Пилорич. придатки полигон распр'!$AL$3:$AL$13</c:f>
              <c:numCache>
                <c:formatCode>General</c:formatCode>
                <c:ptCount val="11"/>
                <c:pt idx="0">
                  <c:v>70</c:v>
                </c:pt>
                <c:pt idx="1">
                  <c:v>90</c:v>
                </c:pt>
                <c:pt idx="2">
                  <c:v>110</c:v>
                </c:pt>
                <c:pt idx="3">
                  <c:v>130</c:v>
                </c:pt>
                <c:pt idx="4">
                  <c:v>150</c:v>
                </c:pt>
                <c:pt idx="5">
                  <c:v>170</c:v>
                </c:pt>
                <c:pt idx="6">
                  <c:v>190</c:v>
                </c:pt>
                <c:pt idx="7">
                  <c:v>210</c:v>
                </c:pt>
                <c:pt idx="8">
                  <c:v>230</c:v>
                </c:pt>
                <c:pt idx="9">
                  <c:v>250</c:v>
                </c:pt>
                <c:pt idx="10">
                  <c:v>270</c:v>
                </c:pt>
              </c:numCache>
            </c:numRef>
          </c:cat>
          <c:val>
            <c:numRef>
              <c:f>'Пилорич. придатки полигон распр'!$AM$3:$AM$13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7.1428571428571425E-2</c:v>
                </c:pt>
                <c:pt idx="3">
                  <c:v>0.12857142857142961</c:v>
                </c:pt>
                <c:pt idx="4">
                  <c:v>0.15714285714285744</c:v>
                </c:pt>
                <c:pt idx="5">
                  <c:v>0.4</c:v>
                </c:pt>
                <c:pt idx="6">
                  <c:v>0.21428571428571427</c:v>
                </c:pt>
                <c:pt idx="7">
                  <c:v>1.4285714285714285E-2</c:v>
                </c:pt>
                <c:pt idx="8">
                  <c:v>1.4285714285714285E-2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'Пилорич. придатки полигон распр'!$AN$2</c:f>
              <c:strCache>
                <c:ptCount val="1"/>
                <c:pt idx="0">
                  <c:v>Осенняя поронай-ская кета</c:v>
                </c:pt>
              </c:strCache>
            </c:strRef>
          </c:tx>
          <c:spPr>
            <a:ln cmpd="sng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'Пилорич. придатки полигон распр'!$AL$3:$AL$13</c:f>
              <c:numCache>
                <c:formatCode>General</c:formatCode>
                <c:ptCount val="11"/>
                <c:pt idx="0">
                  <c:v>70</c:v>
                </c:pt>
                <c:pt idx="1">
                  <c:v>90</c:v>
                </c:pt>
                <c:pt idx="2">
                  <c:v>110</c:v>
                </c:pt>
                <c:pt idx="3">
                  <c:v>130</c:v>
                </c:pt>
                <c:pt idx="4">
                  <c:v>150</c:v>
                </c:pt>
                <c:pt idx="5">
                  <c:v>170</c:v>
                </c:pt>
                <c:pt idx="6">
                  <c:v>190</c:v>
                </c:pt>
                <c:pt idx="7">
                  <c:v>210</c:v>
                </c:pt>
                <c:pt idx="8">
                  <c:v>230</c:v>
                </c:pt>
                <c:pt idx="9">
                  <c:v>250</c:v>
                </c:pt>
                <c:pt idx="10">
                  <c:v>270</c:v>
                </c:pt>
              </c:numCache>
            </c:numRef>
          </c:cat>
          <c:val>
            <c:numRef>
              <c:f>'Пилорич. придатки полигон распр'!$AN$3:$AN$13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0.19444444444444647</c:v>
                </c:pt>
                <c:pt idx="5">
                  <c:v>0.26388888888889334</c:v>
                </c:pt>
                <c:pt idx="6">
                  <c:v>0.30555555555555558</c:v>
                </c:pt>
                <c:pt idx="7">
                  <c:v>0.15277777777777779</c:v>
                </c:pt>
                <c:pt idx="8">
                  <c:v>6.9444444444444503E-2</c:v>
                </c:pt>
                <c:pt idx="9">
                  <c:v>1.3888888888889027E-2</c:v>
                </c:pt>
                <c:pt idx="10">
                  <c:v>0</c:v>
                </c:pt>
              </c:numCache>
            </c:numRef>
          </c:val>
        </c:ser>
        <c:marker val="1"/>
        <c:axId val="67359872"/>
        <c:axId val="67361792"/>
      </c:lineChart>
      <c:catAx>
        <c:axId val="673598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ru-RU" sz="1400"/>
                  <a:t>Количество пилорических придатков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7361792"/>
        <c:crosses val="autoZero"/>
        <c:auto val="1"/>
        <c:lblAlgn val="ctr"/>
        <c:lblOffset val="100"/>
      </c:catAx>
      <c:valAx>
        <c:axId val="67361792"/>
        <c:scaling>
          <c:orientation val="minMax"/>
          <c:max val="0.4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dirty="0"/>
                  <a:t>Доля рыб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100" baseline="0"/>
            </a:pPr>
            <a:endParaRPr lang="ru-RU"/>
          </a:p>
        </c:txPr>
        <c:crossAx val="673598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</c:chart>
  <c:spPr>
    <a:solidFill>
      <a:schemeClr val="lt1"/>
    </a:solidFill>
    <a:ln w="127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0.25333</cdr:x>
      <cdr:y>0.2619</cdr:y>
    </cdr:from>
    <cdr:to>
      <cdr:x>0.424</cdr:x>
      <cdr:y>0.56666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57322" y="78581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0.18667</cdr:x>
      <cdr:y>0.14286</cdr:y>
    </cdr:from>
    <cdr:to>
      <cdr:x>0.41333</cdr:x>
      <cdr:y>0.2381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00132" y="428628"/>
          <a:ext cx="121444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0.18667</cdr:x>
      <cdr:y>0.14286</cdr:y>
    </cdr:from>
    <cdr:to>
      <cdr:x>0.38667</cdr:x>
      <cdr:y>0.21429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000132" y="428628"/>
          <a:ext cx="1071570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</cdr:x>
      <cdr:y>0.16667</cdr:y>
    </cdr:from>
    <cdr:to>
      <cdr:x>0.42667</cdr:x>
      <cdr:y>0.2381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71570" y="500066"/>
          <a:ext cx="1214446" cy="2143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0.81333</cdr:x>
      <cdr:y>0.04762</cdr:y>
    </cdr:from>
    <cdr:to>
      <cdr:x>0.97333</cdr:x>
      <cdr:y>0.14286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357718" y="142876"/>
          <a:ext cx="857256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600" b="1" dirty="0" smtClean="0">
              <a:latin typeface="Arial" pitchFamily="34" charset="0"/>
              <a:cs typeface="Arial" pitchFamily="34" charset="0"/>
            </a:rPr>
            <a:t>2013 г. </a:t>
          </a:r>
          <a:endParaRPr lang="ru-RU" sz="16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0.72</cdr:x>
      <cdr:y>0.61905</cdr:y>
    </cdr:from>
    <cdr:to>
      <cdr:x>0.98667</cdr:x>
      <cdr:y>0.7381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857652" y="1857388"/>
          <a:ext cx="142876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174,69±2,23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0.21687</cdr:x>
      <cdr:y>0.47826</cdr:y>
    </cdr:from>
    <cdr:to>
      <cdr:x>0.39759</cdr:x>
      <cdr:y>0.56522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85884" y="1571636"/>
          <a:ext cx="1071570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0.18072</cdr:x>
      <cdr:y>0.52174</cdr:y>
    </cdr:from>
    <cdr:to>
      <cdr:x>0.40964</cdr:x>
      <cdr:y>0.6087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71570" y="1714512"/>
          <a:ext cx="1357348" cy="2857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153,7 ± 2,97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0.77108</cdr:x>
      <cdr:y>0.58696</cdr:y>
    </cdr:from>
    <cdr:to>
      <cdr:x>0.98795</cdr:x>
      <cdr:y>0.69565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572032" y="1928826"/>
          <a:ext cx="1285899" cy="3571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ru-RU" sz="1400" dirty="0" smtClean="0">
              <a:latin typeface="Arial" pitchFamily="34" charset="0"/>
              <a:cs typeface="Arial" pitchFamily="34" charset="0"/>
            </a:rPr>
            <a:t>174,8 ± 2,75</a:t>
          </a:r>
          <a:endParaRPr lang="ru-RU" sz="14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21C0E-E837-472E-8C43-418FF4D20B41}" type="datetimeFigureOut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F0BA9-257A-44F2-8D4D-25D4376D39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F0BA9-257A-44F2-8D4D-25D4376D396F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CA99C-72B4-4925-AB4B-0172289DA340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99EE-F898-4101-B1C7-72B59864BF07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6E793-1B80-4910-94FC-37EE19A45EE8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43B79-FD1E-4DDD-A556-A9ADE78F4CE9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246C8-1E1C-4BC4-AF2C-692FD821E5B9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5BDB-21CC-4C4C-8ED2-CB5FC664252E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9EFCC-50E1-413F-88F2-E9D01EFD42E7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F76AA-92B3-4BC7-B8A9-0990B2CED8A0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32114-2E75-41C2-A820-ED0635A2869B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3EDB-9E08-4A77-A14D-4C02EDA805A0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C589D-4B29-4DBF-B697-8E6FDE137925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926690-747E-414D-9BB6-FBB65A5A57E1}" type="datetime1">
              <a:rPr lang="ru-RU" smtClean="0"/>
              <a:pPr/>
              <a:t>06.11.2017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8822B08-F941-4552-8986-90B6308E863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85786" y="571480"/>
            <a:ext cx="757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928670"/>
            <a:ext cx="7715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928662" y="928670"/>
            <a:ext cx="7715304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ПЕРСПЕКТИВЫ </a:t>
            </a:r>
            <a:r>
              <a:rPr lang="ru-RU" sz="2000" b="1" dirty="0" smtClean="0"/>
              <a:t>И ОБОСНОВАНИЕ ИСКУССТВЕННОГО ВОСПРОИЗВОДСТВА ЛЕТНЕЙ КЕТЫ </a:t>
            </a:r>
            <a:endParaRPr lang="ru-RU" sz="2000" b="1" dirty="0" smtClean="0"/>
          </a:p>
          <a:p>
            <a:pPr lvl="0" indent="45085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/>
              <a:t>В </a:t>
            </a:r>
            <a:r>
              <a:rPr lang="ru-RU" sz="2000" b="1" dirty="0" smtClean="0"/>
              <a:t>САХАЛИНСКОЙ </a:t>
            </a:r>
            <a:r>
              <a:rPr lang="ru-RU" sz="2000" b="1" dirty="0" smtClean="0"/>
              <a:t>ОБЛАСТИ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2285992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/>
              <a:t>                   </a:t>
            </a:r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Лапшина Анна Евгеньевна</a:t>
            </a:r>
            <a:r>
              <a:rPr lang="ru-RU" baseline="30000" dirty="0" smtClean="0"/>
              <a:t> </a:t>
            </a:r>
            <a:r>
              <a:rPr lang="ru-RU" dirty="0" smtClean="0"/>
              <a:t>   (ФГБУ </a:t>
            </a:r>
            <a:r>
              <a:rPr lang="ru-RU" dirty="0" smtClean="0"/>
              <a:t>"</a:t>
            </a:r>
            <a:r>
              <a:rPr lang="ru-RU" dirty="0" smtClean="0"/>
              <a:t>Сахалинрыбвод«) </a:t>
            </a:r>
          </a:p>
          <a:p>
            <a:endParaRPr lang="ru-RU" b="1" baseline="30000" dirty="0" smtClean="0"/>
          </a:p>
          <a:p>
            <a:r>
              <a:rPr lang="ru-RU" b="1" baseline="30000" dirty="0" smtClean="0"/>
              <a:t> </a:t>
            </a:r>
            <a:r>
              <a:rPr lang="ru-RU" b="1" dirty="0" smtClean="0"/>
              <a:t>               Животовский Лев Анатольевич</a:t>
            </a:r>
            <a:r>
              <a:rPr lang="ru-RU" baseline="30000" dirty="0" smtClean="0"/>
              <a:t> </a:t>
            </a:r>
            <a:r>
              <a:rPr lang="ru-RU" dirty="0" smtClean="0"/>
              <a:t> (</a:t>
            </a:r>
            <a:r>
              <a:rPr lang="ru-RU" dirty="0" smtClean="0"/>
              <a:t>ФГБНУ «ВНИРО»; </a:t>
            </a:r>
            <a:r>
              <a:rPr lang="ru-RU" dirty="0" smtClean="0"/>
              <a:t>ФГБУН </a:t>
            </a:r>
            <a:r>
              <a:rPr lang="ru-RU" dirty="0" err="1" smtClean="0"/>
              <a:t>ИОГен</a:t>
            </a:r>
            <a:r>
              <a:rPr lang="ru-RU" dirty="0" smtClean="0"/>
              <a:t> </a:t>
            </a:r>
            <a:r>
              <a:rPr lang="ru-RU" dirty="0" smtClean="0"/>
              <a:t>РАН)</a:t>
            </a:r>
          </a:p>
          <a:p>
            <a:endParaRPr lang="ru-RU" b="1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Самарский Владимир Григорьевич (</a:t>
            </a:r>
            <a:r>
              <a:rPr lang="ru-RU" dirty="0" smtClean="0"/>
              <a:t>АО "</a:t>
            </a:r>
            <a:r>
              <a:rPr lang="ru-RU" dirty="0" err="1" smtClean="0"/>
              <a:t>Гидрострой</a:t>
            </a:r>
            <a:r>
              <a:rPr lang="ru-RU" dirty="0" smtClean="0"/>
              <a:t>", ООО "</a:t>
            </a:r>
            <a:r>
              <a:rPr lang="ru-RU" dirty="0" smtClean="0"/>
              <a:t>Меридиан«)</a:t>
            </a:r>
          </a:p>
          <a:p>
            <a:endParaRPr lang="ru-RU" baseline="30000" dirty="0" smtClean="0"/>
          </a:p>
          <a:p>
            <a:r>
              <a:rPr lang="ru-RU" b="1" dirty="0" smtClean="0"/>
              <a:t> </a:t>
            </a:r>
            <a:r>
              <a:rPr lang="ru-RU" b="1" dirty="0" smtClean="0"/>
              <a:t>               </a:t>
            </a:r>
            <a:r>
              <a:rPr lang="ru-RU" b="1" dirty="0" err="1" smtClean="0"/>
              <a:t>Зеленников</a:t>
            </a:r>
            <a:r>
              <a:rPr lang="ru-RU" b="1" dirty="0" smtClean="0"/>
              <a:t> Олег Владимирович</a:t>
            </a:r>
            <a:r>
              <a:rPr lang="ru-RU" b="1" dirty="0" smtClean="0"/>
              <a:t> </a:t>
            </a:r>
            <a:r>
              <a:rPr lang="ru-RU" dirty="0" smtClean="0"/>
              <a:t> (СПбГУ</a:t>
            </a:r>
            <a:r>
              <a:rPr lang="ru-RU" b="1" dirty="0" smtClean="0"/>
              <a:t>).</a:t>
            </a:r>
          </a:p>
          <a:p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642910" y="6072206"/>
            <a:ext cx="785818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0" y="6143644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г. Южно-Сахалинск, 2017 г.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975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000364" y="1714488"/>
            <a:ext cx="407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Побединский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062163" y="5680075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Анивский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071802" y="5286388"/>
            <a:ext cx="2735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Охотский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2663825" y="543083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2093913" y="550703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2641600" y="194468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785918" y="4357694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2910" y="4071942"/>
            <a:ext cx="2735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Урожайный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1714480" y="5572140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28596" y="5643578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Ясноморский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171448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2013-2014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2014-2015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342900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6000768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2014-2015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70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5" name="Прямая со стрелкой 24"/>
          <p:cNvCxnSpPr>
            <a:stCxn id="24" idx="2"/>
          </p:cNvCxnSpPr>
          <p:nvPr/>
        </p:nvCxnSpPr>
        <p:spPr>
          <a:xfrm rot="5400000">
            <a:off x="1230300" y="2832094"/>
            <a:ext cx="2224094" cy="82710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24" idx="2"/>
            <a:endCxn id="13" idx="0"/>
          </p:cNvCxnSpPr>
          <p:nvPr/>
        </p:nvCxnSpPr>
        <p:spPr>
          <a:xfrm rot="5400000">
            <a:off x="573070" y="3389310"/>
            <a:ext cx="3438540" cy="92712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57224" y="3500438"/>
            <a:ext cx="3286148" cy="57150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178695" y="3750471"/>
            <a:ext cx="3214710" cy="15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57158" y="142852"/>
            <a:ext cx="842968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Рыбоводные заводы о. Сахалин,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на которых проводили производственный эксперимент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2975"/>
            <a:ext cx="9144000" cy="59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3000364" y="1714488"/>
            <a:ext cx="4071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Побединский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2062163" y="5680075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</a:rPr>
              <a:t>Анивский</a:t>
            </a:r>
          </a:p>
        </p:txBody>
      </p:sp>
      <p:sp>
        <p:nvSpPr>
          <p:cNvPr id="7173" name="TextBox 6"/>
          <p:cNvSpPr txBox="1">
            <a:spLocks noChangeArrowheads="1"/>
          </p:cNvSpPr>
          <p:nvPr/>
        </p:nvSpPr>
        <p:spPr bwMode="auto">
          <a:xfrm>
            <a:off x="3071802" y="5286388"/>
            <a:ext cx="27352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Охотский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Ромб 11"/>
          <p:cNvSpPr/>
          <p:nvPr/>
        </p:nvSpPr>
        <p:spPr>
          <a:xfrm>
            <a:off x="2663825" y="543083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2093913" y="550703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Ромб 23"/>
          <p:cNvSpPr/>
          <p:nvPr/>
        </p:nvSpPr>
        <p:spPr>
          <a:xfrm>
            <a:off x="2641600" y="1944688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785918" y="4357694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642910" y="4071942"/>
            <a:ext cx="2735262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Урожайный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Ромб 12"/>
          <p:cNvSpPr/>
          <p:nvPr/>
        </p:nvSpPr>
        <p:spPr>
          <a:xfrm>
            <a:off x="1714480" y="5572140"/>
            <a:ext cx="228600" cy="188912"/>
          </a:xfrm>
          <a:prstGeom prst="diamond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428596" y="5643578"/>
            <a:ext cx="27368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Ясноморский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29124" y="1714488"/>
            <a:ext cx="1785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2013-2014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2014-2015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43372" y="528638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2910" y="342900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4282" y="6000768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2010-2011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2014-2015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071670" y="6072206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2012-2013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27" name="Прямая со стрелкой 26"/>
          <p:cNvCxnSpPr>
            <a:stCxn id="24" idx="2"/>
            <a:endCxn id="13" idx="0"/>
          </p:cNvCxnSpPr>
          <p:nvPr/>
        </p:nvCxnSpPr>
        <p:spPr>
          <a:xfrm rot="5400000">
            <a:off x="573070" y="3389310"/>
            <a:ext cx="3438540" cy="927120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857224" y="3500438"/>
            <a:ext cx="3286148" cy="571504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1178695" y="3750471"/>
            <a:ext cx="3214710" cy="1588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Диаграмма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0912" y="2038350"/>
            <a:ext cx="5653088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6500826" y="278605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Анивский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143504" y="507207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A37"/>
                </a:solidFill>
              </a:rPr>
              <a:t>Побединский</a:t>
            </a:r>
            <a:endParaRPr lang="ru-RU" b="1" dirty="0">
              <a:solidFill>
                <a:srgbClr val="007A37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57158" y="142852"/>
            <a:ext cx="842968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Рыбоводные заводы о. Сахалин,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задействованные в производственном эксперименте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rot="5400000">
            <a:off x="1230300" y="2832094"/>
            <a:ext cx="2224094" cy="82710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857620" y="3500438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Охотский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714356"/>
          <a:ext cx="8358246" cy="56131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78350"/>
                <a:gridCol w="1956185"/>
                <a:gridCol w="1956185"/>
                <a:gridCol w="1333763"/>
                <a:gridCol w="1333763"/>
              </a:tblGrid>
              <a:tr h="4421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Завод</a:t>
                      </a: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раса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поперечных срезов </a:t>
                      </a: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гонад,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мм</a:t>
                      </a:r>
                      <a:r>
                        <a:rPr lang="ru-RU" sz="1600" b="1" kern="5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*10</a:t>
                      </a:r>
                      <a:r>
                        <a:rPr lang="ru-RU" sz="1600" b="1" kern="5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на 1 срез, %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Диаметр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мкм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986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Гониев</a:t>
                      </a:r>
                      <a:endParaRPr lang="ru-RU" sz="1400" b="1" kern="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 ранней профазы мейоза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 периода </a:t>
                      </a:r>
                      <a:r>
                        <a:rPr lang="ru-RU" sz="1400" b="1" kern="5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превител</a:t>
                      </a: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логенеза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r>
                        <a:rPr lang="ru-RU" sz="1600" b="0" kern="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собств.</a:t>
                      </a:r>
                      <a:endParaRPr lang="ru-RU" sz="1600" b="0" kern="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70,0±7,0</a:t>
                      </a:r>
                      <a:endParaRPr lang="ru-RU" sz="16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99,1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96,1±2,6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</a:t>
                      </a:r>
                      <a:r>
                        <a:rPr lang="ru-RU" sz="1600" b="0" kern="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</a:t>
                      </a: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66,9±8,3</a:t>
                      </a:r>
                      <a:endParaRPr lang="ru-RU" sz="16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0,64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97,4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93,2±2,9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61,6±6,1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86,1±2,8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Побединский </a:t>
                      </a:r>
                      <a:r>
                        <a:rPr lang="ru-RU" sz="1600" b="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11,7±1,8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43,1±2,9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Побединский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15,2±2,5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28,7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71,3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49,0±2,1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Анивский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17,2±1,4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57,2±1,8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Анивский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33,9±4,1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67,0±2,3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7126" y="142852"/>
            <a:ext cx="878687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ndale Sans UI"/>
                <a:cs typeface="Arial" pitchFamily="34" charset="0"/>
              </a:rPr>
              <a:t>Состояние яичников молоди кеты перед выпуском в 2013 г.</a:t>
            </a:r>
            <a:endParaRPr lang="ru-RU" altLang="ru-RU" sz="2000" b="1" dirty="0" smtClean="0">
              <a:solidFill>
                <a:prstClr val="black"/>
              </a:solidFill>
              <a:latin typeface="Arial" pitchFamily="34" charset="0"/>
              <a:ea typeface="Andale Sans U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3429000"/>
            <a:ext cx="107157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643174" y="4643446"/>
            <a:ext cx="107157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643174" y="5857892"/>
            <a:ext cx="1071570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715272" y="3429000"/>
            <a:ext cx="928694" cy="433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15272" y="4643446"/>
            <a:ext cx="928694" cy="4333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715272" y="5857892"/>
            <a:ext cx="928694" cy="42862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К_40_1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l="27777" t="9747" r="33524" b="24413"/>
          <a:stretch>
            <a:fillRect/>
          </a:stretch>
        </p:blipFill>
        <p:spPr bwMode="auto">
          <a:xfrm>
            <a:off x="5127625" y="1803400"/>
            <a:ext cx="4016375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" descr="К_4_2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 l="14661" t="6584" r="29320" b="23045"/>
          <a:stretch>
            <a:fillRect/>
          </a:stretch>
        </p:blipFill>
        <p:spPr bwMode="auto">
          <a:xfrm>
            <a:off x="0" y="1803400"/>
            <a:ext cx="5364163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Прямоугольник 3"/>
          <p:cNvSpPr>
            <a:spLocks noChangeArrowheads="1"/>
          </p:cNvSpPr>
          <p:nvPr/>
        </p:nvSpPr>
        <p:spPr bwMode="auto">
          <a:xfrm>
            <a:off x="1571604" y="1214422"/>
            <a:ext cx="292895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Охотский ЛРЗ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Средняя масса -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1112 мг</a:t>
            </a:r>
          </a:p>
        </p:txBody>
      </p:sp>
      <p:sp>
        <p:nvSpPr>
          <p:cNvPr id="14341" name="Прямоугольник 6"/>
          <p:cNvSpPr>
            <a:spLocks noChangeArrowheads="1"/>
          </p:cNvSpPr>
          <p:nvPr/>
        </p:nvSpPr>
        <p:spPr bwMode="auto">
          <a:xfrm>
            <a:off x="6286512" y="1214422"/>
            <a:ext cx="266431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Анивский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ЛРЗ</a:t>
            </a:r>
          </a:p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Средняя масса - </a:t>
            </a:r>
            <a:r>
              <a:rPr lang="ru-RU" sz="1600" b="1" i="1" dirty="0">
                <a:latin typeface="Arial" pitchFamily="34" charset="0"/>
                <a:cs typeface="Arial" pitchFamily="34" charset="0"/>
              </a:rPr>
              <a:t>1087 мг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43438" y="6715148"/>
            <a:ext cx="10795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4" name="Прямоугольник 5"/>
          <p:cNvSpPr>
            <a:spLocks noChangeArrowheads="1"/>
          </p:cNvSpPr>
          <p:nvPr/>
        </p:nvSpPr>
        <p:spPr bwMode="auto">
          <a:xfrm>
            <a:off x="4714876" y="6286520"/>
            <a:ext cx="941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0,1 мм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339249"/>
            <a:ext cx="842968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Состояние яичников у молоди летней кеты при выпуске в 2013 г.</a:t>
            </a:r>
            <a:r>
              <a:rPr lang="ru-RU" sz="20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1990756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714356"/>
          <a:ext cx="8501121" cy="57740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8749"/>
                <a:gridCol w="1989624"/>
                <a:gridCol w="1989624"/>
                <a:gridCol w="1356562"/>
                <a:gridCol w="1356562"/>
              </a:tblGrid>
              <a:tr h="44216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b="1" kern="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Завод</a:t>
                      </a: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раса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Площадь поперечных срезов </a:t>
                      </a: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гонад,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мм</a:t>
                      </a:r>
                      <a:r>
                        <a:rPr lang="ru-RU" sz="1600" b="1" kern="5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*10</a:t>
                      </a:r>
                      <a:r>
                        <a:rPr lang="ru-RU" sz="1600" b="1" kern="50" baseline="300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-3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Число на 1 срез, %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Диаметр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мкм</a:t>
                      </a:r>
                      <a:endParaRPr lang="ru-RU" sz="16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009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>
                          <a:effectLst/>
                          <a:latin typeface="Arial" pitchFamily="34" charset="0"/>
                          <a:cs typeface="Arial" pitchFamily="34" charset="0"/>
                        </a:rPr>
                        <a:t>Гониев</a:t>
                      </a:r>
                      <a:endParaRPr lang="ru-RU" sz="1400" b="1" kern="5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и </a:t>
                      </a: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 ранней профазы мейоза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Ооцитов периода </a:t>
                      </a:r>
                      <a:r>
                        <a:rPr lang="ru-RU" sz="1400" b="1" kern="5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превител</a:t>
                      </a:r>
                      <a:r>
                        <a:rPr lang="ru-RU" sz="14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 err="1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логенеза</a:t>
                      </a:r>
                      <a:endParaRPr lang="ru-RU" sz="1400" b="1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0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r>
                        <a:rPr lang="ru-RU" sz="1600" b="0" kern="5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собств.</a:t>
                      </a:r>
                      <a:endParaRPr lang="ru-RU" sz="1600" b="0" kern="5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70,0±7,0</a:t>
                      </a:r>
                      <a:endParaRPr lang="ru-RU" sz="16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0,87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99,1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96,1±2,6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622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Побед.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66,9±8,3</a:t>
                      </a:r>
                      <a:endParaRPr lang="ru-RU" sz="1600" b="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0,64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97,4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93,2±2,9</a:t>
                      </a:r>
                      <a:endParaRPr lang="ru-RU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Охотский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61,6±6,1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0,1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99,4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86,1±2,8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Побединский </a:t>
                      </a:r>
                      <a:r>
                        <a:rPr lang="ru-RU" sz="1600" b="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11,7±1,8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48,5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51,5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43,1±2,9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76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Побединский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15,2±2,5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28,7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71,3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49,0±2,1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Анивский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осенняя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17,2±1,4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68,2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57,2±1,8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0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Анивский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летняя </a:t>
                      </a:r>
                      <a:endParaRPr lang="ru-RU" sz="1600" b="0" kern="5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33,9±4,1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4,1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95,9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kern="5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67,0±2,3</a:t>
                      </a:r>
                      <a:endParaRPr lang="ru-RU" sz="1600" kern="5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ndale Sans U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571736" y="4286256"/>
            <a:ext cx="1223962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5429264"/>
            <a:ext cx="1223962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643834" y="4286256"/>
            <a:ext cx="1071570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5429264"/>
            <a:ext cx="1071570" cy="10001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26" y="142852"/>
            <a:ext cx="8786874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2000" b="1" dirty="0" smtClean="0">
                <a:solidFill>
                  <a:srgbClr val="000000"/>
                </a:solidFill>
                <a:latin typeface="Arial" pitchFamily="34" charset="0"/>
                <a:ea typeface="Andale Sans UI"/>
                <a:cs typeface="Arial" pitchFamily="34" charset="0"/>
              </a:rPr>
              <a:t>Состояние яичников молоди кеты перед выпуском в 2013 г.</a:t>
            </a:r>
            <a:endParaRPr lang="ru-RU" altLang="ru-RU" sz="2000" b="1" dirty="0" smtClean="0">
              <a:solidFill>
                <a:prstClr val="black"/>
              </a:solidFill>
              <a:latin typeface="Arial" pitchFamily="34" charset="0"/>
              <a:ea typeface="Andale Sans U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2428868"/>
            <a:ext cx="1214446" cy="1714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643834" y="2428868"/>
            <a:ext cx="1071570" cy="171451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14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2071678"/>
            <a:ext cx="7920880" cy="2308324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2071679"/>
          <a:ext cx="8572560" cy="3714777"/>
        </p:xfrm>
        <a:graphic>
          <a:graphicData uri="http://schemas.openxmlformats.org/drawingml/2006/table">
            <a:tbl>
              <a:tblPr/>
              <a:tblGrid>
                <a:gridCol w="650887"/>
                <a:gridCol w="992187"/>
                <a:gridCol w="1499452"/>
                <a:gridCol w="1443235"/>
                <a:gridCol w="1476360"/>
                <a:gridCol w="1029725"/>
                <a:gridCol w="1480714"/>
              </a:tblGrid>
              <a:tr h="928692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Место вылова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вылова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Кол-во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выловленных 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рыб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Сроки закладки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Дней</a:t>
                      </a: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выдержи-вания</a:t>
                      </a:r>
                      <a:endParaRPr lang="ru-RU" sz="14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Отход </a:t>
                      </a:r>
                      <a:r>
                        <a:rPr lang="ru-RU" sz="1400" b="1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производи-телей</a:t>
                      </a: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Река Поронай, 200 </a:t>
                      </a:r>
                      <a:endParaRPr lang="ru-RU" sz="1400" dirty="0" smtClean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 hangingPunct="0">
                        <a:spcAft>
                          <a:spcPts val="0"/>
                        </a:spcAft>
                      </a:pPr>
                      <a:endParaRPr lang="ru-RU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26.07 - 29.07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10.08 - 21.08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 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13.07 - 27.07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02.08 - 14.08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 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18,8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23.07 - 09.08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13.08 - 23.08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 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14,6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22.07 - 12.08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11.08 - 20.08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До 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217"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28.07 -31.07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06.08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6-8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hangingPunct="0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00166" y="1000108"/>
            <a:ext cx="6429420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Сроки вылова, темпы созревания и величины отхода производителей летней кеты на Побединском ЛРЗ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85918" y="500042"/>
            <a:ext cx="585791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Возрастная структура кеты р. Поронай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214282" y="6357958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3857652" cy="2286016"/>
          </a:xfrm>
          <a:prstGeom prst="rect">
            <a:avLst/>
          </a:prstGeom>
          <a:noFill/>
        </p:spPr>
      </p:pic>
      <p:graphicFrame>
        <p:nvGraphicFramePr>
          <p:cNvPr id="13" name="Диаграмма 12"/>
          <p:cNvGraphicFramePr/>
          <p:nvPr/>
        </p:nvGraphicFramePr>
        <p:xfrm>
          <a:off x="4714876" y="1000108"/>
          <a:ext cx="3714776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Рисунок 11"/>
          <p:cNvGraphicFramePr/>
          <p:nvPr/>
        </p:nvGraphicFramePr>
        <p:xfrm>
          <a:off x="714348" y="3357562"/>
          <a:ext cx="3857652" cy="228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Диаграмма 5"/>
          <p:cNvPicPr/>
          <p:nvPr/>
        </p:nvPicPr>
        <p:blipFill>
          <a:blip r:embed="rId5"/>
          <a:srcRect b="-165"/>
          <a:stretch>
            <a:fillRect/>
          </a:stretch>
        </p:blipFill>
        <p:spPr bwMode="auto">
          <a:xfrm>
            <a:off x="4714876" y="3357562"/>
            <a:ext cx="3714776" cy="2286016"/>
          </a:xfrm>
          <a:prstGeom prst="rect">
            <a:avLst/>
          </a:prstGeom>
          <a:noFill/>
          <a:ln w="6350">
            <a:noFill/>
          </a:ln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785786" y="5929330"/>
            <a:ext cx="64294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857620" y="5929330"/>
            <a:ext cx="714380" cy="1588"/>
          </a:xfrm>
          <a:prstGeom prst="line">
            <a:avLst/>
          </a:prstGeom>
          <a:ln w="254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3857620" y="6143644"/>
            <a:ext cx="714380" cy="1588"/>
          </a:xfrm>
          <a:prstGeom prst="line">
            <a:avLst/>
          </a:prstGeom>
          <a:ln w="25400" cmpd="dbl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714348" y="5715016"/>
            <a:ext cx="82868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летняя кета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643438" y="5715016"/>
            <a:ext cx="4143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осенняя кета Побединского ЛРЗ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осенняя кета Буюкловского ЛРЗ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Рисунок 9" descr="SAM_535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00628" cy="3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Рисунок 10" descr="SAM_54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9237" y="3086100"/>
            <a:ext cx="5084763" cy="37719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929322" y="164305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1,08-1,38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214950"/>
            <a:ext cx="3000396" cy="400110"/>
          </a:xfrm>
          <a:prstGeom prst="rect">
            <a:avLst/>
          </a:prstGeom>
          <a:solidFill>
            <a:schemeClr val="lt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2,52-3,04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857232"/>
            <a:ext cx="3143272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Производители летней кеты из устья р. </a:t>
            </a:r>
            <a:r>
              <a:rPr lang="ru-RU" b="1" dirty="0" smtClean="0">
                <a:solidFill>
                  <a:prstClr val="black"/>
                </a:solidFill>
              </a:rPr>
              <a:t>Поронай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034" y="4214818"/>
            <a:ext cx="307183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</a:rPr>
              <a:t>Производители осенней кеты из </a:t>
            </a:r>
            <a:r>
              <a:rPr lang="ru-RU" b="1" dirty="0" smtClean="0">
                <a:solidFill>
                  <a:prstClr val="black"/>
                </a:solidFill>
              </a:rPr>
              <a:t>устья р. </a:t>
            </a:r>
            <a:r>
              <a:rPr lang="ru-RU" b="1" dirty="0" smtClean="0">
                <a:solidFill>
                  <a:prstClr val="black"/>
                </a:solidFill>
              </a:rPr>
              <a:t>Поронай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22B08-F941-4552-8986-90B6308E863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12" name="Номер слайда 7"/>
          <p:cNvSpPr txBox="1">
            <a:spLocks/>
          </p:cNvSpPr>
          <p:nvPr/>
        </p:nvSpPr>
        <p:spPr>
          <a:xfrm>
            <a:off x="142844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22B08-F941-4552-8986-90B6308E863E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85728"/>
            <a:ext cx="2163763" cy="600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2232025" cy="600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6500826" y="1785926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285728"/>
            <a:ext cx="2571768" cy="16312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Интенсивность  окраски мышц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летней кеты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устье р. Поронай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5,46 – 5,82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2643182"/>
            <a:ext cx="2500330" cy="16312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Интенсивность окраски мышц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осенней кеты </a:t>
            </a:r>
          </a:p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в устье р. Поронай -  </a:t>
            </a:r>
          </a:p>
          <a:p>
            <a:pPr algn="ctr"/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u="sng" dirty="0" smtClean="0">
                <a:latin typeface="Arial" pitchFamily="34" charset="0"/>
                <a:cs typeface="Arial" pitchFamily="34" charset="0"/>
              </a:rPr>
              <a:t>2,75-3,88</a:t>
            </a:r>
            <a:endParaRPr lang="ru-RU" sz="20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285728"/>
            <a:ext cx="2786082" cy="128588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500306"/>
            <a:ext cx="2786082" cy="20002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Номер слайда 7"/>
          <p:cNvSpPr txBox="1">
            <a:spLocks/>
          </p:cNvSpPr>
          <p:nvPr/>
        </p:nvSpPr>
        <p:spPr>
          <a:xfrm>
            <a:off x="142844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22B08-F941-4552-8986-90B6308E863E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Рисунок 8" descr="Слева-летняя, справа-осення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214422"/>
            <a:ext cx="6858048" cy="508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1714488"/>
            <a:ext cx="242889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Икра летней кеты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357818" y="1428736"/>
            <a:ext cx="235745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Икра осенней кеты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714356"/>
            <a:ext cx="5857916" cy="40011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Интенсивность окраски икры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7"/>
          <p:cNvSpPr txBox="1">
            <a:spLocks/>
          </p:cNvSpPr>
          <p:nvPr/>
        </p:nvSpPr>
        <p:spPr>
          <a:xfrm>
            <a:off x="142844" y="635795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822B08-F941-4552-8986-90B6308E863E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4255594" cy="2786082"/>
          </a:xfrm>
          <a:prstGeom prst="rect">
            <a:avLst/>
          </a:prstGeom>
          <a:ln w="12700" cmpd="sng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00174"/>
            <a:ext cx="4163875" cy="2786082"/>
          </a:xfrm>
          <a:prstGeom prst="rect">
            <a:avLst/>
          </a:prstGeom>
          <a:ln w="12700" cmpd="sng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10" name="Прямая соединительная линия 9"/>
          <p:cNvCxnSpPr/>
          <p:nvPr/>
        </p:nvCxnSpPr>
        <p:spPr>
          <a:xfrm>
            <a:off x="1000100" y="4643446"/>
            <a:ext cx="857256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000760" y="4643446"/>
            <a:ext cx="857256" cy="1588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143108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Осенняя кета</a:t>
            </a:r>
            <a:endParaRPr lang="ru-RU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000892" y="442913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Летняя кета</a:t>
            </a:r>
            <a:endParaRPr lang="ru-RU" i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571480"/>
            <a:ext cx="7858180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Средняя длина АС и АИП</a:t>
            </a:r>
          </a:p>
          <a:p>
            <a:pPr algn="ctr"/>
            <a:r>
              <a:rPr lang="ru-RU" sz="2000" dirty="0" smtClean="0"/>
              <a:t>самок летней и осенней кеты в реках Амур и Поронай </a:t>
            </a:r>
            <a:endParaRPr lang="ru-RU" sz="2000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>
          <a:xfrm>
            <a:off x="142844" y="6357958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6017" name="Rectangle 1"/>
          <p:cNvSpPr>
            <a:spLocks noChangeArrowheads="1"/>
          </p:cNvSpPr>
          <p:nvPr/>
        </p:nvSpPr>
        <p:spPr bwMode="auto">
          <a:xfrm>
            <a:off x="428596" y="5000636"/>
            <a:ext cx="8358246" cy="1200329"/>
          </a:xfrm>
          <a:prstGeom prst="rect">
            <a:avLst/>
          </a:prstGeom>
          <a:ln w="12700"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редняя масса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икринок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летней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кеты 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Поронай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210,50±2,03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57400" algn="l"/>
              </a:tabLs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сенней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кеты р.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Поронай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217,71±0,91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мг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29058" y="357166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2013 г.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4414" y="1071546"/>
            <a:ext cx="11430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Arial" pitchFamily="34" charset="0"/>
                <a:cs typeface="Arial" pitchFamily="34" charset="0"/>
              </a:rPr>
              <a:t>155,61± 2,67</a:t>
            </a:r>
            <a:endParaRPr lang="ru-RU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/>
        </p:nvGraphicFramePr>
        <p:xfrm>
          <a:off x="285720" y="214290"/>
          <a:ext cx="5357850" cy="300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357158" y="3714752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57158" y="4572008"/>
            <a:ext cx="85725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85852" y="357187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летняя </a:t>
            </a:r>
            <a:r>
              <a:rPr lang="ru-RU" sz="1600" dirty="0" err="1" smtClean="0"/>
              <a:t>поронайская</a:t>
            </a:r>
            <a:endParaRPr lang="ru-RU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285852" y="4357694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осенняя</a:t>
            </a:r>
          </a:p>
          <a:p>
            <a:r>
              <a:rPr lang="ru-RU" sz="1600" dirty="0" err="1" smtClean="0"/>
              <a:t>поронайская</a:t>
            </a:r>
            <a:endParaRPr lang="ru-RU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357290" y="100010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155,61±2,67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2928926" y="3357562"/>
          <a:ext cx="592935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"/>
          <p:cNvSpPr txBox="1"/>
          <p:nvPr/>
        </p:nvSpPr>
        <p:spPr>
          <a:xfrm>
            <a:off x="7643834" y="3643314"/>
            <a:ext cx="857256" cy="28575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2014 г. 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857884" y="857232"/>
            <a:ext cx="3143272" cy="1477328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Полигоны распределения пилорических придатков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летней и осенней кеты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о.  Сахалин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>
          <a:xfrm>
            <a:off x="285720" y="6286520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6" y="1428736"/>
          <a:ext cx="3929090" cy="1616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00198"/>
                <a:gridCol w="1143008"/>
                <a:gridCol w="1285884"/>
              </a:tblGrid>
              <a:tr h="34796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aseline="0" dirty="0" smtClean="0"/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Кета  р. Амур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/>
                        <a:t>Кета р. Поронай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38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Летняя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Осенняя</a:t>
                      </a:r>
                      <a:endParaRPr lang="ru-RU" sz="1600" b="1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Летняя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/>
                        <a:t>4,59</a:t>
                      </a:r>
                      <a:r>
                        <a:rPr lang="ru-RU" sz="1600" baseline="0" dirty="0"/>
                        <a:t>±0,36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/>
                        <a:t>4,23</a:t>
                      </a:r>
                      <a:r>
                        <a:rPr lang="ru-RU" sz="1600" baseline="0" dirty="0"/>
                        <a:t>±0,27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/>
                        <a:t>Осенняя</a:t>
                      </a:r>
                      <a:endParaRPr lang="ru-RU" sz="160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/>
                        <a:t>4,80</a:t>
                      </a:r>
                      <a:r>
                        <a:rPr lang="ru-RU" sz="1600" baseline="0" dirty="0"/>
                        <a:t>±0,14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baseline="0" dirty="0"/>
                        <a:t>4,63</a:t>
                      </a:r>
                      <a:r>
                        <a:rPr lang="ru-RU" sz="1600" baseline="0" dirty="0"/>
                        <a:t>±0,15</a:t>
                      </a:r>
                      <a:endParaRPr lang="ru-RU" sz="1600" b="0" baseline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628" y="1428736"/>
          <a:ext cx="3500462" cy="89389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85950"/>
                <a:gridCol w="1714512"/>
              </a:tblGrid>
              <a:tr h="46527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Кета р. Поронай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/>
                        <a:t>Кета</a:t>
                      </a:r>
                      <a:r>
                        <a:rPr lang="ru-RU" sz="1600" baseline="0" dirty="0" smtClean="0"/>
                        <a:t> р</a:t>
                      </a:r>
                      <a:r>
                        <a:rPr lang="ru-RU" sz="1600" dirty="0" smtClean="0"/>
                        <a:t>. Амур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42862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1,07</a:t>
                      </a:r>
                      <a:r>
                        <a:rPr lang="ru-RU" sz="1600" dirty="0"/>
                        <a:t>±0,07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/>
                        <a:t>3,20</a:t>
                      </a:r>
                      <a:r>
                        <a:rPr lang="ru-RU" sz="1600" dirty="0"/>
                        <a:t>±0,15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57158" y="1071546"/>
            <a:ext cx="41814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Между расами кеты Амура и Пороная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29190" y="1071546"/>
            <a:ext cx="35004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В пределах речного бассейна </a:t>
            </a:r>
            <a:endParaRPr lang="ru-RU" sz="16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357166"/>
            <a:ext cx="821537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Генетические различия между расами кеты (</a:t>
            </a:r>
            <a:r>
              <a:rPr lang="en-US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20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ru-RU" sz="2000" b="1" i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2000" b="1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%</a:t>
            </a:r>
            <a:r>
              <a:rPr lang="ru-RU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214282" y="6286520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14686"/>
            <a:ext cx="5971404" cy="3422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428596" y="3786190"/>
            <a:ext cx="2286016" cy="230832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Схема гипотетической эволюционной дивергенции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кеты </a:t>
            </a:r>
            <a:r>
              <a:rPr kumimoji="0" lang="ru-RU" sz="160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Палеоамура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современные группировки кеты бассейнов рек Амур и Поронай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00042"/>
            <a:ext cx="7572428" cy="60016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19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Таким образом, между кетой двух сезонных рас р. Поронай наблюдаются множественные различия. </a:t>
            </a:r>
          </a:p>
          <a:p>
            <a:pPr indent="361950" algn="just"/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indent="3619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По размерно-массовым показателям, числу пилорических придатков и генетическим маркерам  у кеты сезонных рас р. Амур отмечена аналогичная тенденция, но уровень различий выше, чем у поронайской кеты. </a:t>
            </a:r>
          </a:p>
          <a:p>
            <a:pPr indent="361950"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indent="361950" algn="just">
              <a:buFont typeface="Wingdings" pitchFamily="2" charset="2"/>
              <a:buChar char="ü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Высказана гипотеза, что различия по числу пилорических придатков у кеты сезонных рас обусловлена наследственными различиями, эволюционно развившимися вследствие протекания инкубационного периода в разных температурных условиях. 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57158" y="6286520"/>
            <a:ext cx="2133600" cy="365125"/>
          </a:xfrm>
        </p:spPr>
        <p:txBody>
          <a:bodyPr/>
          <a:lstStyle/>
          <a:p>
            <a:pPr algn="l"/>
            <a:fld id="{38822B08-F941-4552-8986-90B6308E863E}" type="slidenum">
              <a:rPr lang="ru-RU" sz="1400" smtClean="0">
                <a:solidFill>
                  <a:schemeClr val="tx1"/>
                </a:solidFill>
              </a:rPr>
              <a:pPr algn="l"/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5226</TotalTime>
  <Words>722</Words>
  <Application>Microsoft Office PowerPoint</Application>
  <PresentationFormat>Экран (4:3)</PresentationFormat>
  <Paragraphs>298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Anyuta</dc:creator>
  <cp:lastModifiedBy>Anyuta</cp:lastModifiedBy>
  <cp:revision>371</cp:revision>
  <dcterms:created xsi:type="dcterms:W3CDTF">2016-10-30T08:41:43Z</dcterms:created>
  <dcterms:modified xsi:type="dcterms:W3CDTF">2017-11-06T07:36:10Z</dcterms:modified>
</cp:coreProperties>
</file>