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6" r:id="rId2"/>
    <p:sldId id="257" r:id="rId3"/>
    <p:sldId id="258" r:id="rId4"/>
    <p:sldId id="259" r:id="rId5"/>
    <p:sldId id="261" r:id="rId6"/>
    <p:sldId id="268" r:id="rId7"/>
    <p:sldId id="263" r:id="rId8"/>
    <p:sldId id="266" r:id="rId9"/>
    <p:sldId id="269" r:id="rId10"/>
    <p:sldId id="270" r:id="rId11"/>
    <p:sldId id="264" r:id="rId12"/>
    <p:sldId id="272" r:id="rId13"/>
    <p:sldId id="271" r:id="rId14"/>
    <p:sldId id="273" r:id="rId15"/>
    <p:sldId id="276" r:id="rId16"/>
    <p:sldId id="274" r:id="rId17"/>
    <p:sldId id="275" r:id="rId18"/>
    <p:sldId id="277" r:id="rId19"/>
    <p:sldId id="278" r:id="rId20"/>
    <p:sldId id="280" r:id="rId21"/>
    <p:sldId id="279" r:id="rId22"/>
    <p:sldId id="281" r:id="rId23"/>
    <p:sldId id="282" r:id="rId24"/>
    <p:sldId id="283" r:id="rId25"/>
    <p:sldId id="284" r:id="rId26"/>
    <p:sldId id="285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1267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E2D5-6FC3-4A34-BB14-DBA41051F59A}" type="datetimeFigureOut">
              <a:rPr lang="ru-RU" smtClean="0"/>
              <a:t>06.11.2017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76161-9AE5-4AD8-B21B-AE1AE15CC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078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E2D5-6FC3-4A34-BB14-DBA41051F59A}" type="datetimeFigureOut">
              <a:rPr lang="ru-RU" smtClean="0"/>
              <a:t>06.11.2017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76161-9AE5-4AD8-B21B-AE1AE15CC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163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E2D5-6FC3-4A34-BB14-DBA41051F59A}" type="datetimeFigureOut">
              <a:rPr lang="ru-RU" smtClean="0"/>
              <a:t>06.11.2017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76161-9AE5-4AD8-B21B-AE1AE15CC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651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E2D5-6FC3-4A34-BB14-DBA41051F59A}" type="datetimeFigureOut">
              <a:rPr lang="ru-RU" smtClean="0"/>
              <a:t>06.11.2017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76161-9AE5-4AD8-B21B-AE1AE15CC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571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E2D5-6FC3-4A34-BB14-DBA41051F59A}" type="datetimeFigureOut">
              <a:rPr lang="ru-RU" smtClean="0"/>
              <a:t>06.11.2017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76161-9AE5-4AD8-B21B-AE1AE15CC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456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E2D5-6FC3-4A34-BB14-DBA41051F59A}" type="datetimeFigureOut">
              <a:rPr lang="ru-RU" smtClean="0"/>
              <a:t>06.11.2017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76161-9AE5-4AD8-B21B-AE1AE15CC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538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E2D5-6FC3-4A34-BB14-DBA41051F59A}" type="datetimeFigureOut">
              <a:rPr lang="ru-RU" smtClean="0"/>
              <a:t>06.11.2017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76161-9AE5-4AD8-B21B-AE1AE15CC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282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E2D5-6FC3-4A34-BB14-DBA41051F59A}" type="datetimeFigureOut">
              <a:rPr lang="ru-RU" smtClean="0"/>
              <a:t>06.11.2017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76161-9AE5-4AD8-B21B-AE1AE15CC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046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E2D5-6FC3-4A34-BB14-DBA41051F59A}" type="datetimeFigureOut">
              <a:rPr lang="ru-RU" smtClean="0"/>
              <a:t>06.11.2017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76161-9AE5-4AD8-B21B-AE1AE15CC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271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E2D5-6FC3-4A34-BB14-DBA41051F59A}" type="datetimeFigureOut">
              <a:rPr lang="ru-RU" smtClean="0"/>
              <a:t>06.11.2017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76161-9AE5-4AD8-B21B-AE1AE15CC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711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E2D5-6FC3-4A34-BB14-DBA41051F59A}" type="datetimeFigureOut">
              <a:rPr lang="ru-RU" smtClean="0"/>
              <a:t>06.11.2017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76161-9AE5-4AD8-B21B-AE1AE15CC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137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AE2D5-6FC3-4A34-BB14-DBA41051F59A}" type="datetimeFigureOut">
              <a:rPr lang="ru-RU" smtClean="0"/>
              <a:t>06.11.2017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76161-9AE5-4AD8-B21B-AE1AE15CC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757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8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4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24" y="845116"/>
            <a:ext cx="8633254" cy="60128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9308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0" y="0"/>
            <a:ext cx="9144000" cy="9757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/>
              <a:t>Механизм формирования численности поколения горбуши в зависимости от адаптивности молоди во время ската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1949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9803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4" y="1270179"/>
            <a:ext cx="4096870" cy="45843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552" y="1146772"/>
            <a:ext cx="4444657" cy="43276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0020" y="0"/>
            <a:ext cx="8740587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latin typeface="+mj-lt"/>
                <a:ea typeface="+mj-ea"/>
                <a:cs typeface="+mj-cs"/>
              </a:rPr>
              <a:t>Аномалии температуры воды и воздуха у тихоокеанского побережья Северной Америки в 2015 г.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0" y="6012384"/>
            <a:ext cx="9076190" cy="7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151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08218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Rectangle 10"/>
          <p:cNvSpPr/>
          <p:nvPr/>
        </p:nvSpPr>
        <p:spPr>
          <a:xfrm rot="16200000">
            <a:off x="-2888624" y="3008885"/>
            <a:ext cx="6858000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700" b="1" dirty="0" smtClean="0">
                <a:latin typeface="+mj-lt"/>
                <a:ea typeface="+mj-ea"/>
                <a:cs typeface="+mj-cs"/>
              </a:rPr>
              <a:t>Свидетельства потепления климата в дальне-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700" b="1" dirty="0" smtClean="0">
                <a:latin typeface="+mj-lt"/>
                <a:ea typeface="+mj-ea"/>
                <a:cs typeface="+mj-cs"/>
              </a:rPr>
              <a:t>восточном регионе России в последние годы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625" y="0"/>
            <a:ext cx="8095375" cy="687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78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803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40" y="984996"/>
            <a:ext cx="7561971" cy="58730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0020" y="0"/>
            <a:ext cx="8740587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latin typeface="+mj-lt"/>
                <a:ea typeface="+mj-ea"/>
                <a:cs typeface="+mj-cs"/>
              </a:rPr>
              <a:t>Аномалии температуры воды </a:t>
            </a:r>
            <a:r>
              <a:rPr lang="ru-RU" sz="2800" b="1" dirty="0" smtClean="0">
                <a:latin typeface="+mj-lt"/>
                <a:ea typeface="+mj-ea"/>
                <a:cs typeface="+mj-cs"/>
              </a:rPr>
              <a:t>в Охотском море в июне, 1998-2017 гг.</a:t>
            </a:r>
            <a:endParaRPr lang="ru-RU" sz="28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763" y="988539"/>
            <a:ext cx="745587" cy="578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16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1862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75" y="5805101"/>
            <a:ext cx="5762625" cy="800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940" y="1593871"/>
            <a:ext cx="5566159" cy="4230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16" y="1204417"/>
            <a:ext cx="3324388" cy="51610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8621" y="176169"/>
            <a:ext cx="870705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200" b="1" dirty="0">
                <a:latin typeface="+mj-lt"/>
                <a:ea typeface="+mj-ea"/>
                <a:cs typeface="+mj-cs"/>
              </a:rPr>
              <a:t>Формирование самостоятельных популяций лососей в Арктике</a:t>
            </a:r>
            <a:endParaRPr lang="en-CA" sz="3200" b="1" dirty="0"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23503" y="1285102"/>
            <a:ext cx="4992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CC"/>
                </a:solidFill>
              </a:rPr>
              <a:t>Численность нерестовых популяций горбуши в реках Арктики</a:t>
            </a:r>
            <a:endParaRPr lang="ru-RU" sz="14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59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473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48621" y="0"/>
            <a:ext cx="8707052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 smtClean="0">
                <a:latin typeface="+mj-lt"/>
                <a:ea typeface="+mj-ea"/>
                <a:cs typeface="+mj-cs"/>
              </a:rPr>
              <a:t>Улов лососей </a:t>
            </a:r>
            <a:r>
              <a:rPr lang="ru-RU" sz="2800" b="1" dirty="0">
                <a:latin typeface="+mj-lt"/>
                <a:ea typeface="+mj-ea"/>
                <a:cs typeface="+mj-cs"/>
              </a:rPr>
              <a:t>в </a:t>
            </a:r>
            <a:r>
              <a:rPr lang="ru-RU" sz="2800" b="1" dirty="0" smtClean="0">
                <a:latin typeface="+mj-lt"/>
                <a:ea typeface="+mj-ea"/>
                <a:cs typeface="+mj-cs"/>
              </a:rPr>
              <a:t>канадской Арктике в 2017 году: число рыб, выкупленных у рыбаков для исследований</a:t>
            </a:r>
            <a:endParaRPr lang="en-CA" sz="28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45838"/>
            <a:ext cx="6474941" cy="51979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6096000"/>
            <a:ext cx="9086850" cy="762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784" y="945837"/>
            <a:ext cx="2727215" cy="39845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16784" y="5029200"/>
            <a:ext cx="2658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Горбуша, выловленная на прошлой неделе на о. Виктории из-подо льда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95257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9144000" cy="7990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38" y="795333"/>
            <a:ext cx="3643249" cy="52586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711" y="837139"/>
            <a:ext cx="4948906" cy="26534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294" y="3702026"/>
            <a:ext cx="3907212" cy="23519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82353" y="3424659"/>
            <a:ext cx="4733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FF"/>
                </a:solidFill>
              </a:rPr>
              <a:t>Нерест горбуши в реке Несс, Шотландия, август 2017 г.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8181" y="149162"/>
            <a:ext cx="858983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200" b="1" dirty="0">
                <a:latin typeface="+mj-lt"/>
                <a:ea typeface="+mj-ea"/>
                <a:cs typeface="+mj-cs"/>
              </a:rPr>
              <a:t>Смещение нагульных ареалов лососей к северу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86475"/>
            <a:ext cx="9144000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55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9143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Негативные последствия повышения температуры и падения уровня воды в реке на лососей</a:t>
            </a:r>
            <a:r>
              <a:rPr lang="ru-RU" sz="2800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186" y="3698787"/>
            <a:ext cx="84602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dirty="0" smtClean="0"/>
              <a:t>снижение </a:t>
            </a:r>
            <a:r>
              <a:rPr lang="ru-RU" dirty="0"/>
              <a:t>концентрации растворенного кислорода, затрудненное дыхание, ухудшение работы сердечной мышцы </a:t>
            </a:r>
            <a:r>
              <a:rPr lang="en-CA" dirty="0"/>
              <a:t>(Farrell 2002)</a:t>
            </a:r>
            <a:r>
              <a:rPr lang="ru-RU" dirty="0"/>
              <a:t>;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/>
              <a:t>снижение плавательной активности, возможности преодолевать препятствия </a:t>
            </a:r>
            <a:r>
              <a:rPr lang="en-CA" dirty="0"/>
              <a:t>(Young et al. 2006)</a:t>
            </a:r>
            <a:r>
              <a:rPr lang="ru-RU" dirty="0" smtClean="0"/>
              <a:t>;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/>
              <a:t>повышение уровня кортизола в крови, снижение способности продуцировать лейкоциты и антитела (</a:t>
            </a:r>
            <a:r>
              <a:rPr lang="en-CA" dirty="0"/>
              <a:t>Schreck et al. 2001</a:t>
            </a:r>
            <a:r>
              <a:rPr lang="ru-RU" dirty="0" smtClean="0"/>
              <a:t>);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/>
              <a:t>резкий рост частоты грибковых, вирусных и бактериальных заболеваний, поражающих, в первую очередь, жабры и покровы </a:t>
            </a:r>
            <a:r>
              <a:rPr lang="en-CA" dirty="0"/>
              <a:t>(Wagner et al. </a:t>
            </a:r>
            <a:r>
              <a:rPr lang="en-CA" dirty="0" smtClean="0"/>
              <a:t>2005)</a:t>
            </a:r>
            <a:r>
              <a:rPr lang="ru-RU" dirty="0" smtClean="0"/>
              <a:t>; 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/>
              <a:t>резкое увеличение численности массовых паразитов, в частности лососевой вши (</a:t>
            </a:r>
            <a:r>
              <a:rPr lang="en-CA" dirty="0" smtClean="0"/>
              <a:t>Rittenhouse</a:t>
            </a:r>
            <a:r>
              <a:rPr lang="ru-RU" dirty="0" smtClean="0"/>
              <a:t> </a:t>
            </a:r>
            <a:r>
              <a:rPr lang="en-CA" dirty="0"/>
              <a:t>et al. </a:t>
            </a:r>
            <a:r>
              <a:rPr lang="ru-RU" dirty="0" smtClean="0"/>
              <a:t>2016) </a:t>
            </a:r>
            <a:endParaRPr lang="ru-RU" dirty="0"/>
          </a:p>
        </p:txBody>
      </p:sp>
      <p:pic>
        <p:nvPicPr>
          <p:cNvPr id="1026" name="Picture 2" descr="http://3.bp.blogspot.com/-dQOBBRWyamE/VNsjlDBDd7I/AAAAAAAB6A0/EdzJ0ihovug/s1600/sea-lice-damaged-fish-snillfjord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20" y="1029730"/>
            <a:ext cx="2959823" cy="234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86897" y="1103870"/>
            <a:ext cx="549463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dirty="0" smtClean="0">
                <a:solidFill>
                  <a:srgbClr val="C00000"/>
                </a:solidFill>
              </a:rPr>
              <a:t>На уровне популяции: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потеря площади доступных нерестилищ;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рост угрозы хищничества и браконьерства;</a:t>
            </a:r>
          </a:p>
          <a:p>
            <a:pPr marL="285750" indent="-285750">
              <a:buFontTx/>
              <a:buChar char="-"/>
            </a:pPr>
            <a:r>
              <a:rPr lang="ru-RU" dirty="0"/>
              <a:t>уменьшение возможности выбора распределения в потоке воды, рост скученности, повышение вероятности стресса </a:t>
            </a:r>
            <a:r>
              <a:rPr lang="en-CA" dirty="0"/>
              <a:t>(Billard et al. 1990</a:t>
            </a:r>
            <a:r>
              <a:rPr lang="en-CA" dirty="0" smtClean="0"/>
              <a:t>)</a:t>
            </a: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r>
              <a:rPr lang="ru-RU" dirty="0" smtClean="0">
                <a:solidFill>
                  <a:srgbClr val="C00000"/>
                </a:solidFill>
              </a:rPr>
              <a:t>На уровне особи: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360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09" y="683741"/>
            <a:ext cx="8778802" cy="61742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37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Испытывают ли рыбы стресс?  Уроки промысла сельди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875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7" y="3138617"/>
            <a:ext cx="9129783" cy="19842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1005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Организация промысла горбуши в районах ее массового искусственного воспроизводства 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677" y="1096792"/>
            <a:ext cx="1811037" cy="17939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902" y="1005016"/>
            <a:ext cx="3188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На Аляске: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379" y="2825578"/>
            <a:ext cx="2652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На Сахалине: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6896" y="1112108"/>
            <a:ext cx="5519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Промысел взаимодействует с мигрирующим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  скоплением горбуши в течение </a:t>
            </a:r>
            <a:r>
              <a:rPr lang="ru-RU" dirty="0" smtClean="0">
                <a:solidFill>
                  <a:srgbClr val="FF0000"/>
                </a:solidFill>
              </a:rPr>
              <a:t>1 – 5 дней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36572" y="4683212"/>
            <a:ext cx="5519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 Промысел взаимодействует с мигрирующим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скоплением горбуши в течение </a:t>
            </a:r>
            <a:r>
              <a:rPr lang="ru-RU" dirty="0" smtClean="0">
                <a:solidFill>
                  <a:srgbClr val="FF0000"/>
                </a:solidFill>
              </a:rPr>
              <a:t>1,5 – 2 месяцев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140" y="5412259"/>
            <a:ext cx="90039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С целью поддержания запасов горбуши на уровне, обеспечивающем промысловое освоение, необходимо восстановить единственный рубеж промысла лососей с использованием исключительно ставных неводов, меры регулирования рыболовства в части расстановки и характеристик орудий лова, доказавшие свою эффективность в прошлом, систему заказников и закрытых для промысла </a:t>
            </a:r>
            <a:r>
              <a:rPr lang="ru-RU" sz="1600" dirty="0" smtClean="0"/>
              <a:t>районов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516591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9807"/>
            <a:ext cx="9153415" cy="664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3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"/>
            <a:ext cx="8246076" cy="11285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Экосистемы </a:t>
            </a:r>
            <a:r>
              <a:rPr lang="ru-RU" sz="28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южной части нагульного ареала </a:t>
            </a:r>
            <a:r>
              <a:rPr lang="ru-RU" sz="2800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горбуши эволюционируют в </a:t>
            </a:r>
            <a:r>
              <a:rPr lang="ru-RU" sz="28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субтропические </a:t>
            </a:r>
            <a:r>
              <a:rPr lang="ru-RU" sz="2800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экосистемы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44" y="1153734"/>
            <a:ext cx="7228510" cy="5704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9204" y="-26144"/>
            <a:ext cx="884796" cy="688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41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3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Вопросы динамики запасов лососей, требующие интенсивного изучения: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281" y="889687"/>
            <a:ext cx="8855676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33CC"/>
                </a:solidFill>
              </a:rPr>
              <a:t>Воздействие климатической изменчивости на разных этапах жизненного цикла (наименее изученный период – зимовка в океане)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33CC"/>
                </a:solidFill>
              </a:rPr>
              <a:t>Эволюция экосистем арктических морей в лососевые экосистемы, формирование самовоспроизводящихся популяций лососей в Арктике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33CC"/>
                </a:solidFill>
              </a:rPr>
              <a:t>Эволюция экосистем южной части нагульного ареала лососей в субтропические экосистемы, эксплуатируемые масштабными пелагическими промыслами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33CC"/>
                </a:solidFill>
              </a:rPr>
              <a:t>Взаимодействие природных популяций и запасов, воспроизводимых на ЛРЗ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33CC"/>
                </a:solidFill>
              </a:rPr>
              <a:t>Динамика физиологического состояния производителей в ходе анадромной миграции и воздействующие на нее факторы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33CC"/>
                </a:solidFill>
              </a:rPr>
              <a:t>Кумулятивное воздействие природных и антропогенных факторов, вызывающих стресс у производителей лососей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Мониторинг состояния экосистем нерестовых рек и собственно нерестилищ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Управление промыслом лососей, обеспечивающее эффективное воспроизводство запасов и экономически выгодное искусственное воспроизводство </a:t>
            </a:r>
          </a:p>
          <a:p>
            <a:r>
              <a:rPr lang="ru-RU" dirty="0" smtClean="0">
                <a:solidFill>
                  <a:srgbClr val="0033CC"/>
                </a:solidFill>
              </a:rPr>
              <a:t>Специалистам следует </a:t>
            </a:r>
            <a:r>
              <a:rPr lang="ru-RU" dirty="0">
                <a:solidFill>
                  <a:srgbClr val="0033CC"/>
                </a:solidFill>
              </a:rPr>
              <a:t>объединить усилия по изучению и сохранению </a:t>
            </a:r>
            <a:r>
              <a:rPr lang="ru-RU" dirty="0" smtClean="0">
                <a:solidFill>
                  <a:srgbClr val="0033CC"/>
                </a:solidFill>
              </a:rPr>
              <a:t>лосося </a:t>
            </a:r>
            <a:r>
              <a:rPr lang="ru-RU" dirty="0">
                <a:solidFill>
                  <a:srgbClr val="0033CC"/>
                </a:solidFill>
              </a:rPr>
              <a:t>в </a:t>
            </a:r>
            <a:r>
              <a:rPr lang="ru-RU" dirty="0" smtClean="0">
                <a:solidFill>
                  <a:srgbClr val="0033CC"/>
                </a:solidFill>
              </a:rPr>
              <a:t>рамках</a:t>
            </a:r>
          </a:p>
          <a:p>
            <a:r>
              <a:rPr lang="ru-RU" dirty="0">
                <a:solidFill>
                  <a:srgbClr val="0033CC"/>
                </a:solidFill>
              </a:rPr>
              <a:t> </a:t>
            </a:r>
            <a:r>
              <a:rPr lang="ru-RU" dirty="0" smtClean="0">
                <a:solidFill>
                  <a:srgbClr val="0033CC"/>
                </a:solidFill>
              </a:rPr>
              <a:t> разрабатываемой </a:t>
            </a:r>
            <a:r>
              <a:rPr lang="ru-RU" dirty="0">
                <a:solidFill>
                  <a:srgbClr val="0033CC"/>
                </a:solidFill>
              </a:rPr>
              <a:t>НПАФК и НАСКО программы </a:t>
            </a:r>
            <a:r>
              <a:rPr lang="ru-RU" b="1" dirty="0">
                <a:solidFill>
                  <a:srgbClr val="0033CC"/>
                </a:solidFill>
              </a:rPr>
              <a:t>Международного года </a:t>
            </a:r>
            <a:r>
              <a:rPr lang="ru-RU" b="1" dirty="0" smtClean="0">
                <a:solidFill>
                  <a:srgbClr val="0033CC"/>
                </a:solidFill>
              </a:rPr>
              <a:t>лосося (МГЛ)</a:t>
            </a:r>
            <a:endParaRPr lang="ru-RU" b="1" dirty="0">
              <a:solidFill>
                <a:srgbClr val="0033C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6067425"/>
            <a:ext cx="91059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61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6519" y="716730"/>
            <a:ext cx="8896865" cy="5697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5677"/>
                </a:solidFill>
                <a:effectLst/>
                <a:uLnTx/>
                <a:uFillTx/>
              </a:rPr>
              <a:t>Реализация проекта МГЛ планируется путем интенсификации координированных на международном уровне научных исследований, нацеленных на изучение динамики запасов лосося и их взаимозависимости с деятельностью человека, а также просветительской деятельности в данном направлении. </a:t>
            </a:r>
            <a:endParaRPr kumimoji="0" lang="en-CA" sz="2000" b="0" i="0" u="none" strike="noStrike" kern="0" cap="none" spc="0" normalizeH="0" baseline="0" noProof="0" dirty="0" smtClean="0">
              <a:ln>
                <a:noFill/>
              </a:ln>
              <a:solidFill>
                <a:srgbClr val="005677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</a:rPr>
              <a:t>Взаимодействие природных и искусственно воспроизводимых запасов лососей также входит в сферу интересов проекта МГЛ</a:t>
            </a:r>
            <a:r>
              <a:rPr kumimoji="0" lang="ru-RU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5677"/>
                </a:solidFill>
                <a:effectLst/>
                <a:uLnTx/>
                <a:uFillTx/>
              </a:rPr>
              <a:t>. 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rgbClr val="005677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Новые технологии, полевые наблюдения и аналитические методы должны будут восполнить пробелы в представлениях о будущем лосося в меняющемся мире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5677"/>
                </a:solidFill>
                <a:effectLst/>
                <a:uLnTx/>
                <a:uFillTx/>
              </a:rPr>
              <a:t>Согласована поэтапная схема реализации проекта, соответствующая сложностям в части финансирования и обеспечения такого крупномасштабного проекта (т.е. начало каждого следующего этапа зависит от успехов реализации предыдущего). </a:t>
            </a:r>
          </a:p>
          <a:p>
            <a:pPr marL="0" marR="0" lvl="0" indent="0" defTabSz="91440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sng" strike="noStrike" kern="0" cap="none" spc="0" normalizeH="0" baseline="0" noProof="0" dirty="0" smtClean="0">
                <a:ln>
                  <a:noFill/>
                </a:ln>
                <a:solidFill>
                  <a:srgbClr val="005677"/>
                </a:solidFill>
                <a:effectLst/>
                <a:uLnTx/>
                <a:uFillTx/>
              </a:rPr>
              <a:t>Объекты МГЛ: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5677"/>
                </a:solidFill>
                <a:effectLst/>
                <a:uLnTx/>
                <a:uFillTx/>
              </a:rPr>
              <a:t> лососевые рыбы, включая лососей, форелей и гольцов на всех этапах их жизненных циклов</a:t>
            </a:r>
          </a:p>
          <a:p>
            <a:pPr marL="0" marR="0" lvl="0" indent="0" defTabSz="91440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kumimoji="0" lang="ru-RU" altLang="ja-JP" sz="2000" b="0" i="0" u="sng" strike="noStrike" kern="0" cap="none" spc="0" normalizeH="0" baseline="0" noProof="0" dirty="0" smtClean="0">
                <a:ln>
                  <a:noFill/>
                </a:ln>
                <a:solidFill>
                  <a:srgbClr val="005677"/>
                </a:solidFill>
                <a:effectLst/>
                <a:uLnTx/>
                <a:uFillTx/>
              </a:rPr>
              <a:t>Границы МГЛ:</a:t>
            </a:r>
            <a:r>
              <a:rPr kumimoji="0" lang="ru-RU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5677"/>
                </a:solidFill>
                <a:effectLst/>
                <a:uLnTx/>
                <a:uFillTx/>
              </a:rPr>
              <a:t> пределы ареалов лососевых рыб в Субарктике и Арктике</a:t>
            </a:r>
          </a:p>
          <a:p>
            <a:pPr marL="0" marR="0" lvl="0" indent="0" defTabSz="91440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kumimoji="0" lang="ru-RU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Фазы реализации проекта: </a:t>
            </a:r>
          </a:p>
          <a:p>
            <a:pPr marL="0" marR="0" lvl="0" indent="0" defTabSz="91440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kumimoji="0" lang="ru-RU" altLang="ja-JP" b="0" i="0" u="none" strike="noStrike" kern="0" cap="none" spc="0" normalizeH="0" baseline="0" noProof="0" dirty="0" smtClean="0">
                <a:ln>
                  <a:noFill/>
                </a:ln>
                <a:solidFill>
                  <a:srgbClr val="005677"/>
                </a:solidFill>
                <a:effectLst/>
                <a:uLnTx/>
                <a:uFillTx/>
              </a:rPr>
              <a:t>1 </a:t>
            </a:r>
            <a:r>
              <a:rPr kumimoji="0" lang="en-US" altLang="ja-JP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– </a:t>
            </a:r>
            <a:r>
              <a:rPr kumimoji="0" lang="ru-RU" altLang="ja-JP" b="0" i="0" u="none" strike="noStrike" kern="0" cap="none" spc="0" normalizeH="0" baseline="0" noProof="0" dirty="0" smtClean="0">
                <a:ln>
                  <a:noFill/>
                </a:ln>
                <a:solidFill>
                  <a:srgbClr val="005677"/>
                </a:solidFill>
                <a:effectLst/>
                <a:uLnTx/>
                <a:uFillTx/>
              </a:rPr>
              <a:t>Планирование и предварительная проработка </a:t>
            </a:r>
            <a:r>
              <a:rPr kumimoji="0" lang="ru-RU" altLang="ja-JP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(</a:t>
            </a:r>
            <a:r>
              <a:rPr kumimoji="0" lang="en-US" altLang="ja-JP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2016/17)</a:t>
            </a:r>
          </a:p>
          <a:p>
            <a:pPr marL="0" marR="0" lvl="0" indent="0" defTabSz="457200" eaLnBrk="1" fontAlgn="auto" latinLnBrk="0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0" i="0" u="none" strike="noStrike" kern="0" cap="none" spc="0" normalizeH="0" baseline="0" noProof="0" dirty="0" smtClean="0">
                <a:ln>
                  <a:noFill/>
                </a:ln>
                <a:solidFill>
                  <a:srgbClr val="005677"/>
                </a:solidFill>
                <a:effectLst/>
                <a:uLnTx/>
                <a:uFillTx/>
              </a:rPr>
              <a:t>2</a:t>
            </a:r>
            <a:r>
              <a:rPr kumimoji="0" lang="en-US" altLang="ja-JP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– </a:t>
            </a:r>
            <a:r>
              <a:rPr kumimoji="0" lang="en-CA" altLang="ja-JP" b="0" i="0" u="none" strike="noStrike" kern="0" cap="none" spc="0" normalizeH="0" baseline="0" noProof="0" dirty="0" smtClean="0">
                <a:ln>
                  <a:noFill/>
                </a:ln>
                <a:solidFill>
                  <a:srgbClr val="005677"/>
                </a:solidFill>
                <a:effectLst/>
                <a:uLnTx/>
                <a:uFillTx/>
              </a:rPr>
              <a:t>C</a:t>
            </a:r>
            <a:r>
              <a:rPr kumimoji="0" lang="ru-RU" altLang="ja-JP" b="0" i="0" u="none" strike="noStrike" kern="0" cap="none" spc="0" normalizeH="0" baseline="0" noProof="0" dirty="0" smtClean="0">
                <a:ln>
                  <a:noFill/>
                </a:ln>
                <a:solidFill>
                  <a:srgbClr val="005677"/>
                </a:solidFill>
                <a:effectLst/>
                <a:uLnTx/>
                <a:uFillTx/>
              </a:rPr>
              <a:t>тарт реализации проекта </a:t>
            </a:r>
            <a:r>
              <a:rPr kumimoji="0" lang="en-US" altLang="ja-JP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(</a:t>
            </a:r>
            <a:r>
              <a:rPr kumimoji="0" lang="ru-RU" altLang="ja-JP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осень</a:t>
            </a:r>
            <a:r>
              <a:rPr kumimoji="0" lang="en-US" altLang="ja-JP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2018</a:t>
            </a:r>
            <a:r>
              <a:rPr kumimoji="0" lang="ru-RU" altLang="ja-JP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г.</a:t>
            </a:r>
            <a:r>
              <a:rPr kumimoji="0" lang="en-US" altLang="ja-JP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) </a:t>
            </a:r>
          </a:p>
          <a:p>
            <a:pPr marL="0" marR="0" lvl="0" indent="0" defTabSz="457200" eaLnBrk="1" fontAlgn="auto" latinLnBrk="0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0" i="0" u="none" strike="noStrike" kern="0" cap="none" spc="0" normalizeH="0" baseline="0" noProof="0" dirty="0" smtClean="0">
                <a:ln>
                  <a:noFill/>
                </a:ln>
                <a:solidFill>
                  <a:srgbClr val="005677"/>
                </a:solidFill>
                <a:effectLst/>
                <a:uLnTx/>
                <a:uFillTx/>
              </a:rPr>
              <a:t>3</a:t>
            </a:r>
            <a:r>
              <a:rPr kumimoji="0" lang="en-US" altLang="ja-JP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– </a:t>
            </a:r>
            <a:r>
              <a:rPr kumimoji="0" lang="ru-RU" altLang="ja-JP" b="0" i="0" u="none" strike="noStrike" kern="0" cap="none" spc="0" normalizeH="0" baseline="0" noProof="0" dirty="0" smtClean="0">
                <a:ln>
                  <a:noFill/>
                </a:ln>
                <a:solidFill>
                  <a:srgbClr val="005677"/>
                </a:solidFill>
                <a:effectLst/>
                <a:uLnTx/>
                <a:uFillTx/>
              </a:rPr>
              <a:t>Выполнение научных и просветительских программ</a:t>
            </a:r>
            <a:r>
              <a:rPr kumimoji="0" lang="ru-RU" altLang="ja-JP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CA" altLang="ja-JP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(2019</a:t>
            </a:r>
            <a:r>
              <a:rPr kumimoji="0" lang="ru-RU" altLang="ja-JP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г.</a:t>
            </a:r>
            <a:r>
              <a:rPr kumimoji="0" lang="en-CA" altLang="ja-JP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)</a:t>
            </a:r>
          </a:p>
          <a:p>
            <a:pPr marL="0" marR="0" lvl="0" indent="0" defTabSz="457200" eaLnBrk="1" fontAlgn="auto" latinLnBrk="0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ja-JP" b="0" i="0" u="none" strike="noStrike" kern="0" cap="none" spc="0" normalizeH="0" baseline="0" noProof="0" dirty="0" smtClean="0">
                <a:ln>
                  <a:noFill/>
                </a:ln>
                <a:solidFill>
                  <a:srgbClr val="005677"/>
                </a:solidFill>
                <a:effectLst/>
                <a:uLnTx/>
                <a:uFillTx/>
              </a:rPr>
              <a:t>4</a:t>
            </a:r>
            <a:r>
              <a:rPr kumimoji="0" lang="ru-RU" altLang="ja-JP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altLang="ja-JP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–</a:t>
            </a:r>
            <a:r>
              <a:rPr kumimoji="0" lang="ru-RU" altLang="ja-JP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ru-RU" altLang="ja-JP" b="0" i="0" u="none" strike="noStrike" kern="0" cap="none" spc="0" normalizeH="0" baseline="0" noProof="0" dirty="0" smtClean="0">
                <a:ln>
                  <a:noFill/>
                </a:ln>
                <a:solidFill>
                  <a:srgbClr val="005677"/>
                </a:solidFill>
                <a:effectLst/>
                <a:uLnTx/>
                <a:uFillTx/>
              </a:rPr>
              <a:t>Анализ данных, отчетность, проведение конференции</a:t>
            </a:r>
            <a:endParaRPr kumimoji="0" lang="en-CA" altLang="ja-JP" b="0" i="0" u="none" strike="noStrike" kern="0" cap="none" spc="0" normalizeH="0" baseline="0" noProof="0" dirty="0" smtClean="0">
              <a:ln>
                <a:noFill/>
              </a:ln>
              <a:solidFill>
                <a:srgbClr val="005677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rgbClr val="005677"/>
              </a:solidFill>
              <a:effectLst/>
              <a:uLnTx/>
              <a:uFillTx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"/>
            <a:ext cx="9144000" cy="5931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</a:pPr>
            <a:r>
              <a:rPr lang="ru-RU" sz="2800" dirty="0">
                <a:solidFill>
                  <a:schemeClr val="tx1"/>
                </a:solidFill>
                <a:latin typeface="Calibri Light" panose="020F0302020204030204"/>
              </a:rPr>
              <a:t>Концепция МГЛ: «Лосось и Человек в Меняющемся Мире»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6067425"/>
            <a:ext cx="91059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51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66" y="562298"/>
            <a:ext cx="5530175" cy="3283324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08039" y="78256"/>
            <a:ext cx="8613058" cy="86882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Bef>
                <a:spcPct val="25000"/>
              </a:spcBef>
              <a:spcAft>
                <a:spcPct val="0"/>
              </a:spcAft>
            </a:pPr>
            <a:endParaRPr lang="en-CA" sz="3200" dirty="0">
              <a:latin typeface="Calibri Light" panose="020F0302020204030204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72051" y="3723950"/>
            <a:ext cx="6063992" cy="155941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dirty="0">
                <a:solidFill>
                  <a:srgbClr val="005677"/>
                </a:solidFill>
              </a:rPr>
              <a:t>В рамках МГЛ </a:t>
            </a:r>
            <a:r>
              <a:rPr lang="ru-RU" sz="2000" dirty="0" smtClean="0"/>
              <a:t>планируется проведение научно-исследовательских экспедиций в районы зимовки лососей в открытой части Тихого океана, а также районы летнего нагула в Беринговом море и арктических морях.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345" y="657812"/>
            <a:ext cx="3076027" cy="23070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6765" y="5171462"/>
            <a:ext cx="8716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srgbClr val="005677"/>
                </a:solidFill>
              </a:rPr>
              <a:t>Канада и </a:t>
            </a:r>
            <a:r>
              <a:rPr lang="ru-RU" sz="2000" dirty="0" smtClean="0">
                <a:solidFill>
                  <a:srgbClr val="005677"/>
                </a:solidFill>
              </a:rPr>
              <a:t>США</a:t>
            </a:r>
            <a:r>
              <a:rPr lang="en-CA" sz="2000" dirty="0" smtClean="0">
                <a:solidFill>
                  <a:srgbClr val="005677"/>
                </a:solidFill>
              </a:rPr>
              <a:t>, </a:t>
            </a:r>
            <a:r>
              <a:rPr lang="ru-RU" sz="2000" dirty="0" smtClean="0">
                <a:solidFill>
                  <a:srgbClr val="005677"/>
                </a:solidFill>
              </a:rPr>
              <a:t>ассоциации рыбаков и хозяйств аквакультуры, Университет Британской Колумбии </a:t>
            </a:r>
            <a:r>
              <a:rPr lang="ru-RU" sz="2000" dirty="0">
                <a:solidFill>
                  <a:srgbClr val="005677"/>
                </a:solidFill>
              </a:rPr>
              <a:t>выделили </a:t>
            </a:r>
            <a:r>
              <a:rPr lang="ru-RU" sz="2000" dirty="0" smtClean="0">
                <a:solidFill>
                  <a:srgbClr val="005677"/>
                </a:solidFill>
              </a:rPr>
              <a:t>финансирование </a:t>
            </a:r>
            <a:r>
              <a:rPr lang="ru-RU" sz="2000" dirty="0">
                <a:solidFill>
                  <a:srgbClr val="005677"/>
                </a:solidFill>
              </a:rPr>
              <a:t>на </a:t>
            </a:r>
            <a:r>
              <a:rPr lang="ru-RU" sz="2000" dirty="0" smtClean="0">
                <a:solidFill>
                  <a:srgbClr val="005677"/>
                </a:solidFill>
              </a:rPr>
              <a:t>планирование </a:t>
            </a:r>
            <a:r>
              <a:rPr lang="ru-RU" sz="2000" dirty="0">
                <a:solidFill>
                  <a:srgbClr val="005677"/>
                </a:solidFill>
              </a:rPr>
              <a:t>мероприятий </a:t>
            </a:r>
            <a:r>
              <a:rPr lang="ru-RU" sz="2000" dirty="0" smtClean="0">
                <a:solidFill>
                  <a:srgbClr val="005677"/>
                </a:solidFill>
              </a:rPr>
              <a:t>МГЛ </a:t>
            </a:r>
            <a:r>
              <a:rPr lang="ru-RU" sz="2000" dirty="0">
                <a:solidFill>
                  <a:srgbClr val="005677"/>
                </a:solidFill>
              </a:rPr>
              <a:t>и, частично, на проведение зимней экспедиции.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931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5000"/>
              </a:spcBef>
              <a:spcAft>
                <a:spcPct val="0"/>
              </a:spcAft>
            </a:pPr>
            <a:r>
              <a:rPr lang="ru-RU" sz="3200" dirty="0">
                <a:solidFill>
                  <a:prstClr val="black"/>
                </a:solidFill>
                <a:latin typeface="Calibri Light" panose="020F0302020204030204"/>
              </a:rPr>
              <a:t>Экспедиционная программа МГЛ</a:t>
            </a:r>
            <a:endParaRPr lang="en-CA" sz="32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020" y="3039763"/>
            <a:ext cx="2579887" cy="16829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" y="6067425"/>
            <a:ext cx="9105900" cy="7905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66703" y="4679092"/>
            <a:ext cx="2545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33CC"/>
                </a:solidFill>
              </a:rPr>
              <a:t>Первый рейс: в феврале-марте 2019 года</a:t>
            </a:r>
            <a:endParaRPr lang="ru-RU" sz="1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435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57" y="3126536"/>
            <a:ext cx="4638015" cy="28209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8539" y="258453"/>
            <a:ext cx="82482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sz="3600" dirty="0"/>
          </a:p>
        </p:txBody>
      </p:sp>
      <p:sp>
        <p:nvSpPr>
          <p:cNvPr id="4" name="Rectangle 3"/>
          <p:cNvSpPr/>
          <p:nvPr/>
        </p:nvSpPr>
        <p:spPr>
          <a:xfrm>
            <a:off x="245229" y="814168"/>
            <a:ext cx="866382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</a:rPr>
              <a:t>Добровольные взносы Канады и США </a:t>
            </a:r>
            <a:r>
              <a:rPr lang="en-CA" sz="2800" dirty="0">
                <a:solidFill>
                  <a:prstClr val="black"/>
                </a:solidFill>
              </a:rPr>
              <a:t>- $142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en-CA" sz="2800" dirty="0">
                <a:solidFill>
                  <a:prstClr val="black"/>
                </a:solidFill>
              </a:rPr>
              <a:t>3</a:t>
            </a:r>
            <a:r>
              <a:rPr lang="ru-RU" sz="2800" dirty="0">
                <a:solidFill>
                  <a:prstClr val="black"/>
                </a:solidFill>
              </a:rPr>
              <a:t>00 (долларов Канады)</a:t>
            </a:r>
            <a:r>
              <a:rPr lang="en-CA" sz="2800" dirty="0">
                <a:solidFill>
                  <a:prstClr val="black"/>
                </a:solidFill>
              </a:rPr>
              <a:t>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</a:rPr>
              <a:t>Собственные средства НПАФК </a:t>
            </a:r>
            <a:r>
              <a:rPr lang="en-CA" sz="2800" dirty="0">
                <a:solidFill>
                  <a:prstClr val="black"/>
                </a:solidFill>
              </a:rPr>
              <a:t>- $105</a:t>
            </a:r>
            <a:r>
              <a:rPr lang="ru-RU" sz="2800" dirty="0">
                <a:solidFill>
                  <a:prstClr val="black"/>
                </a:solidFill>
              </a:rPr>
              <a:t> 000</a:t>
            </a:r>
            <a:endParaRPr lang="en-CA" sz="2800" dirty="0">
              <a:solidFill>
                <a:prstClr val="black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</a:rPr>
              <a:t>Университет Британской Колумбии </a:t>
            </a:r>
            <a:r>
              <a:rPr lang="en-CA" sz="2800" dirty="0">
                <a:solidFill>
                  <a:prstClr val="black"/>
                </a:solidFill>
              </a:rPr>
              <a:t>– $12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en-CA" sz="2800" dirty="0">
                <a:solidFill>
                  <a:prstClr val="black"/>
                </a:solidFill>
              </a:rPr>
              <a:t>5</a:t>
            </a:r>
            <a:r>
              <a:rPr lang="ru-RU" sz="2800" dirty="0">
                <a:solidFill>
                  <a:prstClr val="black"/>
                </a:solidFill>
              </a:rPr>
              <a:t>00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</a:rPr>
              <a:t>Прочие: </a:t>
            </a:r>
            <a:r>
              <a:rPr lang="en-CA" sz="2800" dirty="0">
                <a:solidFill>
                  <a:prstClr val="black"/>
                </a:solidFill>
              </a:rPr>
              <a:t>$</a:t>
            </a:r>
            <a:r>
              <a:rPr lang="ru-RU" sz="2800" dirty="0">
                <a:solidFill>
                  <a:prstClr val="black"/>
                </a:solidFill>
              </a:rPr>
              <a:t>15 </a:t>
            </a:r>
            <a:r>
              <a:rPr lang="en-CA" sz="2800" dirty="0" smtClean="0">
                <a:solidFill>
                  <a:prstClr val="black"/>
                </a:solidFill>
              </a:rPr>
              <a:t>100</a:t>
            </a:r>
            <a:endParaRPr lang="en-CA" sz="2800" dirty="0">
              <a:solidFill>
                <a:prstClr val="black"/>
              </a:solidFill>
            </a:endParaRPr>
          </a:p>
          <a:p>
            <a:pPr lvl="0" algn="r" defTabSz="914400"/>
            <a:r>
              <a:rPr lang="ru-RU" sz="2800" dirty="0" smtClean="0">
                <a:solidFill>
                  <a:srgbClr val="2AABA8"/>
                </a:solidFill>
              </a:rPr>
              <a:t>Итого</a:t>
            </a:r>
            <a:r>
              <a:rPr lang="en-CA" sz="2800" dirty="0" smtClean="0">
                <a:solidFill>
                  <a:srgbClr val="2AABA8"/>
                </a:solidFill>
              </a:rPr>
              <a:t>: </a:t>
            </a:r>
            <a:r>
              <a:rPr lang="en-CA" sz="2800" dirty="0">
                <a:solidFill>
                  <a:srgbClr val="2AABA8"/>
                </a:solidFill>
              </a:rPr>
              <a:t>$</a:t>
            </a:r>
            <a:r>
              <a:rPr lang="en-CA" sz="2800" dirty="0" smtClean="0">
                <a:solidFill>
                  <a:srgbClr val="2AABA8"/>
                </a:solidFill>
              </a:rPr>
              <a:t>274</a:t>
            </a:r>
            <a:r>
              <a:rPr lang="ru-RU" sz="2800" dirty="0" smtClean="0">
                <a:solidFill>
                  <a:srgbClr val="2AABA8"/>
                </a:solidFill>
              </a:rPr>
              <a:t> </a:t>
            </a:r>
            <a:r>
              <a:rPr lang="en-CA" sz="2800" dirty="0" smtClean="0">
                <a:solidFill>
                  <a:srgbClr val="2AABA8"/>
                </a:solidFill>
              </a:rPr>
              <a:t>9</a:t>
            </a:r>
            <a:r>
              <a:rPr lang="ru-RU" sz="2800" dirty="0" smtClean="0">
                <a:solidFill>
                  <a:srgbClr val="2AABA8"/>
                </a:solidFill>
              </a:rPr>
              <a:t>00</a:t>
            </a:r>
            <a:endParaRPr lang="en-CA" sz="2800" dirty="0">
              <a:solidFill>
                <a:srgbClr val="2AABA8"/>
              </a:solidFill>
            </a:endParaRPr>
          </a:p>
          <a:p>
            <a:pPr lvl="0" algn="r" defTabSz="914400"/>
            <a:r>
              <a:rPr lang="ru-RU" sz="2800" dirty="0" smtClean="0">
                <a:solidFill>
                  <a:srgbClr val="FF0000"/>
                </a:solidFill>
              </a:rPr>
              <a:t>Дефицит</a:t>
            </a:r>
            <a:r>
              <a:rPr lang="en-CA" sz="2800" dirty="0" smtClean="0">
                <a:solidFill>
                  <a:srgbClr val="FF0000"/>
                </a:solidFill>
              </a:rPr>
              <a:t>: </a:t>
            </a:r>
            <a:r>
              <a:rPr lang="en-CA" sz="2800" dirty="0">
                <a:solidFill>
                  <a:srgbClr val="FF0000"/>
                </a:solidFill>
              </a:rPr>
              <a:t>$</a:t>
            </a:r>
            <a:r>
              <a:rPr lang="en-CA" sz="2800" dirty="0" smtClean="0">
                <a:solidFill>
                  <a:srgbClr val="FF0000"/>
                </a:solidFill>
              </a:rPr>
              <a:t>170</a:t>
            </a:r>
            <a:r>
              <a:rPr lang="ru-RU" sz="2800" dirty="0" smtClean="0">
                <a:solidFill>
                  <a:srgbClr val="FF0000"/>
                </a:solidFill>
              </a:rPr>
              <a:t> 000</a:t>
            </a:r>
            <a:endParaRPr lang="en-CA" sz="2800" dirty="0" smtClean="0">
              <a:solidFill>
                <a:srgbClr val="FF0000"/>
              </a:solidFill>
            </a:endParaRPr>
          </a:p>
          <a:p>
            <a:pPr lvl="0" algn="r" defTabSz="914400"/>
            <a:endParaRPr lang="ru-RU" sz="2800" dirty="0" smtClean="0">
              <a:solidFill>
                <a:srgbClr val="FF0000"/>
              </a:solidFill>
            </a:endParaRPr>
          </a:p>
          <a:p>
            <a:pPr lvl="0" algn="r" defTabSz="914400"/>
            <a:r>
              <a:rPr lang="ru-RU" sz="2800" dirty="0" smtClean="0"/>
              <a:t>Средства на экспедицию:</a:t>
            </a:r>
          </a:p>
          <a:p>
            <a:pPr lvl="0" algn="r" defTabSz="914400"/>
            <a:r>
              <a:rPr lang="en-CA" sz="2800" dirty="0" smtClean="0"/>
              <a:t>$750 000</a:t>
            </a:r>
          </a:p>
          <a:p>
            <a:pPr algn="r" defTabSz="914400"/>
            <a:r>
              <a:rPr lang="ru-RU" sz="2800" dirty="0">
                <a:solidFill>
                  <a:srgbClr val="FF0000"/>
                </a:solidFill>
              </a:rPr>
              <a:t>Дефицит</a:t>
            </a:r>
            <a:r>
              <a:rPr lang="en-CA" sz="2800" dirty="0">
                <a:solidFill>
                  <a:srgbClr val="FF0000"/>
                </a:solidFill>
              </a:rPr>
              <a:t>: </a:t>
            </a:r>
            <a:r>
              <a:rPr lang="en-CA" sz="2800" dirty="0" smtClean="0">
                <a:solidFill>
                  <a:srgbClr val="FF0000"/>
                </a:solidFill>
              </a:rPr>
              <a:t>$250</a:t>
            </a:r>
            <a:r>
              <a:rPr lang="ru-RU" sz="2800" dirty="0" smtClean="0">
                <a:solidFill>
                  <a:srgbClr val="FF0000"/>
                </a:solidFill>
              </a:rPr>
              <a:t> 000</a:t>
            </a:r>
            <a:endParaRPr lang="en-CA" sz="2800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5931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5000"/>
              </a:spcBef>
              <a:spcAft>
                <a:spcPct val="0"/>
              </a:spcAft>
            </a:pPr>
            <a:r>
              <a:rPr lang="ru-RU" sz="3200" dirty="0">
                <a:solidFill>
                  <a:prstClr val="black"/>
                </a:solidFill>
                <a:latin typeface="Calibri Light" panose="020F0302020204030204"/>
              </a:rPr>
              <a:t>Бюджет МГЛ на 2017/18 финансовый год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6067425"/>
            <a:ext cx="91059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39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5481" y="16793"/>
            <a:ext cx="842422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CA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871832" y="1182190"/>
            <a:ext cx="5149517" cy="335630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 smtClean="0"/>
              <a:t>Технический отчет НПАФК № 10 включает все имеющиеся материалы НПАФК, касающиеся разработки и планирования в рамках МГЛ в 2012-2016 гг.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000" dirty="0" smtClean="0"/>
              <a:t>Идентифицированы основные компоненты МГЛ, включая цель, темы и продолжительность, разработана стратегия привлечения внимания общественности и спонсоров, а также выбора партнеров, и их роли.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000" dirty="0" smtClean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CA" sz="2000" dirty="0" smtClean="0">
                <a:solidFill>
                  <a:srgbClr val="0000FF"/>
                </a:solidFill>
              </a:rPr>
              <a:t>http://www.npafc.org/new/pub_technical10.html</a:t>
            </a:r>
            <a:endParaRPr lang="ru-RU" sz="2000" dirty="0" smtClean="0">
              <a:solidFill>
                <a:srgbClr val="0000FF"/>
              </a:solidFill>
            </a:endParaRPr>
          </a:p>
        </p:txBody>
      </p:sp>
      <p:pic>
        <p:nvPicPr>
          <p:cNvPr id="4" name="Picture 2" descr="http://www.npafc.org/new/images/publications/bookcovers/techreport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84" y="1182190"/>
            <a:ext cx="3486351" cy="44297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-1"/>
            <a:ext cx="9144000" cy="9720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5000"/>
              </a:spcBef>
              <a:spcAft>
                <a:spcPct val="0"/>
              </a:spcAft>
            </a:pPr>
            <a:r>
              <a:rPr lang="ru-RU" sz="3200" dirty="0">
                <a:solidFill>
                  <a:prstClr val="black"/>
                </a:solidFill>
                <a:latin typeface="Calibri Light" panose="020F0302020204030204"/>
              </a:rPr>
              <a:t>Первая публикация НПАФК о МГЛ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6067425"/>
            <a:ext cx="91059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59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6398" y="5309060"/>
            <a:ext cx="9045388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2800" dirty="0" smtClean="0">
                <a:solidFill>
                  <a:srgbClr val="FF0000"/>
                </a:solidFill>
              </a:rPr>
              <a:t>Healthy salmon stocks are the great aim, the great aspiration, and the great hope of the NPAFC</a:t>
            </a:r>
            <a:endParaRPr lang="en-CA" sz="2800" dirty="0">
              <a:latin typeface="+mn-lt"/>
            </a:endParaRPr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1" y="201315"/>
            <a:ext cx="9143999" cy="14285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Устойчивые запасы лосося - основная цель, наибольшее стремление и величайшая надежда НПАФК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358" y="1199272"/>
            <a:ext cx="6763011" cy="39274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63607" y="4744725"/>
            <a:ext cx="3442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FFFF00"/>
                </a:solidFill>
              </a:rPr>
              <a:t>Photo by Paul Vecsei, Canada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10249" y="6120714"/>
            <a:ext cx="4341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33CC"/>
                </a:solidFill>
              </a:rPr>
              <a:t>Спасибо за внимание!</a:t>
            </a:r>
            <a:endParaRPr lang="ru-RU" sz="32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092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027" cy="6672649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271849" y="0"/>
            <a:ext cx="8616778" cy="9757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/>
              <a:t>Количество молоди горбуши, выпускаемой с ЛРЗ странами НПАФК, 1952-2016</a:t>
            </a:r>
            <a:r>
              <a:rPr lang="en-US" sz="3200" b="1" dirty="0" smtClean="0"/>
              <a:t> </a:t>
            </a:r>
            <a:r>
              <a:rPr lang="ru-RU" sz="3200" b="1" dirty="0" smtClean="0"/>
              <a:t>гг.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895161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0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73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896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174"/>
            <a:ext cx="9144000" cy="6623652"/>
          </a:xfrm>
          <a:prstGeom prst="rect">
            <a:avLst/>
          </a:prstGeom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271849" y="0"/>
            <a:ext cx="8616778" cy="9757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/>
              <a:t>Выпуск молоди и промысел горбуши (тыс. шт.) на побережье Хоккайдо, 1952-2016</a:t>
            </a:r>
            <a:r>
              <a:rPr lang="en-US" sz="3200" b="1" dirty="0" smtClean="0"/>
              <a:t> </a:t>
            </a:r>
            <a:r>
              <a:rPr lang="ru-RU" sz="3200" b="1" dirty="0" smtClean="0"/>
              <a:t>гг.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216049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55"/>
            <a:ext cx="9144000" cy="674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28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896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90487"/>
            <a:ext cx="9134475" cy="6677025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271849" y="0"/>
            <a:ext cx="8616778" cy="9757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/>
              <a:t>Выпуск молоди и промысел горбуши (тыс. шт.) на восточном побережье Сахалина, 1971-2016</a:t>
            </a:r>
            <a:r>
              <a:rPr lang="en-US" sz="3200" b="1" dirty="0" smtClean="0"/>
              <a:t> </a:t>
            </a:r>
            <a:r>
              <a:rPr lang="ru-RU" sz="3200" b="1" dirty="0" smtClean="0"/>
              <a:t>гг.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315403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896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785"/>
            <a:ext cx="9144000" cy="6642429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271849" y="0"/>
            <a:ext cx="8616778" cy="9757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/>
              <a:t>Выпуск молоди и промысел горбуши (тыс. шт.) на побережье о. Итуруп, 1971-2016</a:t>
            </a:r>
            <a:r>
              <a:rPr lang="en-US" sz="3200" b="1" dirty="0" smtClean="0"/>
              <a:t> </a:t>
            </a:r>
            <a:r>
              <a:rPr lang="ru-RU" sz="3200" b="1" dirty="0" smtClean="0"/>
              <a:t>гг.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36088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308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07092" y="0"/>
            <a:ext cx="8938054" cy="9757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/>
              <a:t>Отклонение от тренда динамики вылова горбуши (тыс. т) на восточном побережье о. Сахалин, 1884-2017</a:t>
            </a:r>
            <a:r>
              <a:rPr lang="en-US" sz="2800" b="1" dirty="0" smtClean="0"/>
              <a:t> </a:t>
            </a:r>
            <a:r>
              <a:rPr lang="ru-RU" sz="2800" b="1" dirty="0" smtClean="0"/>
              <a:t>гг.</a:t>
            </a:r>
            <a:endParaRPr lang="en-US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07" y="5934075"/>
            <a:ext cx="8648700" cy="9239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45491" y="6104238"/>
            <a:ext cx="6359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Подробности расчета см. в работе Радченко </a:t>
            </a:r>
            <a:r>
              <a:rPr lang="ru-RU" sz="1200" dirty="0"/>
              <a:t>В.И. О совпадении трендов динамики численности горбуши поколений четных и нечетных лет в сахалино-курильском </a:t>
            </a:r>
            <a:r>
              <a:rPr lang="ru-RU" sz="1200" dirty="0" smtClean="0"/>
              <a:t>регионе //  </a:t>
            </a:r>
            <a:r>
              <a:rPr lang="ru-RU" sz="1200" dirty="0"/>
              <a:t>Известия ТИНРО. 2006. Т. 145. С. 39-55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6735"/>
            <a:ext cx="9144000" cy="524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782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2730</TotalTime>
  <Words>1033</Words>
  <Application>Microsoft Office PowerPoint</Application>
  <PresentationFormat>On-screen Show (4:3)</PresentationFormat>
  <Paragraphs>86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ＭＳ Ｐゴシック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Vladimir</dc:creator>
  <cp:lastModifiedBy>Vladimir Radchenko</cp:lastModifiedBy>
  <cp:revision>92</cp:revision>
  <dcterms:created xsi:type="dcterms:W3CDTF">2017-10-25T00:34:32Z</dcterms:created>
  <dcterms:modified xsi:type="dcterms:W3CDTF">2017-11-06T08:22:55Z</dcterms:modified>
</cp:coreProperties>
</file>