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4" r:id="rId3"/>
    <p:sldId id="277" r:id="rId4"/>
    <p:sldId id="283" r:id="rId5"/>
    <p:sldId id="289" r:id="rId6"/>
    <p:sldId id="273" r:id="rId7"/>
    <p:sldId id="290" r:id="rId8"/>
    <p:sldId id="291" r:id="rId9"/>
    <p:sldId id="292" r:id="rId10"/>
    <p:sldId id="293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/>
              <a:t>Зависимость процента промыслового возврата от средней массы выпускаемой молоди кеты</a:t>
            </a:r>
          </a:p>
        </c:rich>
      </c:tx>
      <c:layout>
        <c:manualLayout>
          <c:xMode val="edge"/>
          <c:yMode val="edge"/>
          <c:x val="0.12708337928347194"/>
          <c:y val="3.81943839934581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29722623412215"/>
          <c:y val="0.2116311214866986"/>
          <c:w val="0.77941883772173459"/>
          <c:h val="0.595808966090293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4.2769800833719313E-2"/>
                  <c:y val="0.2171795987813081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trendlineLbl>
          </c:trendline>
          <c:xVal>
            <c:numRef>
              <c:f>'чкрез 100'!$T$3:$T$10</c:f>
              <c:numCache>
                <c:formatCode>General</c:formatCode>
                <c:ptCount val="8"/>
                <c:pt idx="0">
                  <c:v>0.55000000000000004</c:v>
                </c:pt>
                <c:pt idx="1">
                  <c:v>0.65</c:v>
                </c:pt>
                <c:pt idx="2">
                  <c:v>0.75</c:v>
                </c:pt>
                <c:pt idx="3">
                  <c:v>0.85</c:v>
                </c:pt>
                <c:pt idx="4">
                  <c:v>0.95</c:v>
                </c:pt>
                <c:pt idx="5">
                  <c:v>1.05</c:v>
                </c:pt>
                <c:pt idx="6">
                  <c:v>1.1499999999999999</c:v>
                </c:pt>
                <c:pt idx="7">
                  <c:v>1.25</c:v>
                </c:pt>
              </c:numCache>
            </c:numRef>
          </c:xVal>
          <c:yVal>
            <c:numRef>
              <c:f>'чкрез 100'!$U$3:$U$10</c:f>
              <c:numCache>
                <c:formatCode>0.000</c:formatCode>
                <c:ptCount val="8"/>
                <c:pt idx="0">
                  <c:v>0.31692307692307686</c:v>
                </c:pt>
                <c:pt idx="1">
                  <c:v>0.40166666666666662</c:v>
                </c:pt>
                <c:pt idx="2">
                  <c:v>0.90217391304347838</c:v>
                </c:pt>
                <c:pt idx="3">
                  <c:v>1.1190909090909091</c:v>
                </c:pt>
                <c:pt idx="4">
                  <c:v>1.2831578947368423</c:v>
                </c:pt>
                <c:pt idx="5">
                  <c:v>2.4522222222222227</c:v>
                </c:pt>
                <c:pt idx="6">
                  <c:v>2.9331249999999995</c:v>
                </c:pt>
                <c:pt idx="7">
                  <c:v>2.5650000000000004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87744"/>
        <c:axId val="43501056"/>
      </c:scatterChart>
      <c:valAx>
        <c:axId val="116287744"/>
        <c:scaling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2400" dirty="0" smtClean="0"/>
                  <a:t>Средняя</a:t>
                </a:r>
                <a:r>
                  <a:rPr lang="ru-RU" sz="2400" baseline="0" dirty="0" smtClean="0"/>
                  <a:t> масса выпускаемой молоди, г.</a:t>
                </a:r>
                <a:endParaRPr lang="ru-RU" sz="2400" dirty="0"/>
              </a:p>
            </c:rich>
          </c:tx>
          <c:layout>
            <c:manualLayout>
              <c:xMode val="edge"/>
              <c:yMode val="edge"/>
              <c:x val="0.19126694256193755"/>
              <c:y val="0.891628233719288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3501056"/>
        <c:crosses val="autoZero"/>
        <c:crossBetween val="midCat"/>
        <c:majorUnit val="0.1"/>
      </c:valAx>
      <c:valAx>
        <c:axId val="43501056"/>
        <c:scaling>
          <c:orientation val="minMax"/>
          <c:max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2800" dirty="0" smtClean="0"/>
                  <a:t>Промысловый</a:t>
                </a:r>
                <a:r>
                  <a:rPr lang="ru-RU" sz="2800" baseline="0" dirty="0" smtClean="0"/>
                  <a:t> возврат, %</a:t>
                </a:r>
                <a:endParaRPr lang="ru-RU" sz="2800" dirty="0"/>
              </a:p>
            </c:rich>
          </c:tx>
          <c:layout>
            <c:manualLayout>
              <c:xMode val="edge"/>
              <c:yMode val="edge"/>
              <c:x val="1.4772664148427954E-2"/>
              <c:y val="0.1863317693697990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287744"/>
        <c:crossesAt val="0.5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«Проблемы организации системы воспроизводства тихоокеанских лососевых в Сахалинской области»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Облет квадрокоптер\фото\Imag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424936" cy="512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algn="just">
              <a:lnSpc>
                <a:spcPts val="1460"/>
              </a:lnSpc>
              <a:spcAft>
                <a:spcPts val="0"/>
              </a:spcAft>
            </a:pPr>
            <a:r>
              <a:rPr lang="ru-RU" b="1" spc="35" dirty="0">
                <a:solidFill>
                  <a:srgbClr val="212121"/>
                </a:solidFill>
                <a:latin typeface="Times New Roman"/>
                <a:ea typeface="Times New Roman"/>
              </a:rPr>
              <a:t>Резолюция открытой конференции по вопросам воспроизводства тихоокеанских </a:t>
            </a:r>
            <a:r>
              <a:rPr lang="ru-RU" b="1" spc="-5" dirty="0">
                <a:solidFill>
                  <a:srgbClr val="212121"/>
                </a:solidFill>
                <a:latin typeface="Times New Roman"/>
                <a:ea typeface="Times New Roman"/>
              </a:rPr>
              <a:t>лососей</a:t>
            </a:r>
            <a:endParaRPr lang="ru-RU" sz="1200" dirty="0">
              <a:latin typeface="Times New Roman"/>
              <a:ea typeface="Times New Roman"/>
            </a:endParaRPr>
          </a:p>
          <a:p>
            <a:pPr marL="520065">
              <a:spcBef>
                <a:spcPts val="1255"/>
              </a:spcBef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Заслушав и обсудив доклады и выступления, участники конференции отмечают:</a:t>
            </a:r>
            <a:endParaRPr lang="ru-RU" sz="1200" dirty="0">
              <a:latin typeface="Times New Roman"/>
              <a:ea typeface="Times New Roman"/>
            </a:endParaRPr>
          </a:p>
          <a:p>
            <a:pPr marL="65405" marR="10160" indent="449580" algn="just">
              <a:lnSpc>
                <a:spcPts val="1440"/>
              </a:lnSpc>
              <a:spcBef>
                <a:spcPts val="1275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Искусственное воспроизводство тихоокеанских лососей, является эффективным и </a:t>
            </a:r>
            <a:r>
              <a:rPr lang="ru-RU" spc="10" dirty="0">
                <a:solidFill>
                  <a:srgbClr val="212121"/>
                </a:solidFill>
                <a:latin typeface="Times New Roman"/>
                <a:ea typeface="Times New Roman"/>
              </a:rPr>
              <a:t>перспективным способом увеличения сырьевой базы </a:t>
            </a:r>
            <a:r>
              <a:rPr lang="ru-RU" spc="10" dirty="0" err="1">
                <a:solidFill>
                  <a:srgbClr val="212121"/>
                </a:solidFill>
                <a:latin typeface="Times New Roman"/>
                <a:ea typeface="Times New Roman"/>
              </a:rPr>
              <a:t>рыбохозяйственного</a:t>
            </a:r>
            <a:r>
              <a:rPr lang="ru-RU" spc="10" dirty="0">
                <a:solidFill>
                  <a:srgbClr val="212121"/>
                </a:solidFill>
                <a:latin typeface="Times New Roman"/>
                <a:ea typeface="Times New Roman"/>
              </a:rPr>
              <a:t> комплекса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Дальнего Востока.</a:t>
            </a:r>
            <a:endParaRPr lang="ru-RU" sz="1200" dirty="0">
              <a:latin typeface="Times New Roman"/>
              <a:ea typeface="Times New Roman"/>
            </a:endParaRPr>
          </a:p>
          <a:p>
            <a:pPr marL="62865" marR="15875" indent="447040" algn="just">
              <a:lnSpc>
                <a:spcPts val="1400"/>
              </a:lnSpc>
              <a:spcBef>
                <a:spcPts val="1275"/>
              </a:spcBef>
              <a:spcAft>
                <a:spcPts val="0"/>
              </a:spcAft>
            </a:pPr>
            <a:r>
              <a:rPr lang="ru-RU" spc="6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</a:t>
            </a:r>
            <a:r>
              <a:rPr lang="ru-RU" spc="65" dirty="0" err="1">
                <a:solidFill>
                  <a:srgbClr val="212121"/>
                </a:solidFill>
                <a:latin typeface="Times New Roman"/>
                <a:ea typeface="Times New Roman"/>
              </a:rPr>
              <a:t>Росрыболовству</a:t>
            </a:r>
            <a:r>
              <a:rPr lang="ru-RU" spc="65" dirty="0">
                <a:solidFill>
                  <a:srgbClr val="212121"/>
                </a:solidFill>
                <a:latin typeface="Times New Roman"/>
                <a:ea typeface="Times New Roman"/>
              </a:rPr>
              <a:t> организовать разработку Концепции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искусственного воспроизводства тихоокеанских лососей на период до 2020-2025 гг.</a:t>
            </a:r>
            <a:endParaRPr lang="ru-RU" sz="1200" dirty="0">
              <a:latin typeface="Times New Roman"/>
              <a:ea typeface="Times New Roman"/>
            </a:endParaRPr>
          </a:p>
          <a:p>
            <a:pPr marL="54610" marR="23495" indent="454660" algn="just">
              <a:lnSpc>
                <a:spcPts val="1380"/>
              </a:lnSpc>
              <a:spcBef>
                <a:spcPts val="136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Сегодняшнее состояние кормовой базы в Северо-Западной части Тихого океана, в местах нагула тихоокеанских лососей, позволяет увеличивать объемы искусственного воспроизводства лососей на Дальнем Востоке России как минимум вдвое.</a:t>
            </a:r>
            <a:endParaRPr lang="ru-RU" sz="1200" dirty="0">
              <a:latin typeface="Times New Roman"/>
              <a:ea typeface="Times New Roman"/>
            </a:endParaRPr>
          </a:p>
          <a:p>
            <a:pPr marL="49530" marR="33655" indent="449580" algn="just">
              <a:lnSpc>
                <a:spcPts val="1380"/>
              </a:lnSpc>
              <a:spcBef>
                <a:spcPts val="138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Необходима организация программы работ по изучению условий нагула молоди тихоокеанских лососей в прибрежных районах.</a:t>
            </a:r>
            <a:endParaRPr lang="ru-RU" sz="1200" dirty="0">
              <a:latin typeface="Times New Roman"/>
              <a:ea typeface="Times New Roman"/>
            </a:endParaRPr>
          </a:p>
          <a:p>
            <a:pPr marL="44450" marR="39370" indent="449580" algn="just">
              <a:lnSpc>
                <a:spcPts val="138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pc="15" dirty="0">
                <a:solidFill>
                  <a:srgbClr val="212121"/>
                </a:solidFill>
                <a:latin typeface="Times New Roman"/>
                <a:ea typeface="Times New Roman"/>
              </a:rPr>
              <a:t>Наиболее перспективным видом, для искусственного воспроизводства является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кета. Рыбоводные заводы, занимающиеся воспроизводством кеты, имеют наибольшую </a:t>
            </a:r>
            <a:r>
              <a:rPr lang="ru-RU" spc="30" dirty="0">
                <a:solidFill>
                  <a:srgbClr val="212121"/>
                </a:solidFill>
                <a:latin typeface="Times New Roman"/>
                <a:ea typeface="Times New Roman"/>
              </a:rPr>
              <a:t>биологическую и экономическую эффективность. При этом необходимо отметить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важность работ по воспроизводству других видов тихоокеанских лососевых, численность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которых находится на низком уровне.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52070" indent="449580" algn="just">
              <a:lnSpc>
                <a:spcPts val="1380"/>
              </a:lnSpc>
              <a:spcBef>
                <a:spcPts val="1380"/>
              </a:spcBef>
              <a:spcAft>
                <a:spcPts val="0"/>
              </a:spcAft>
            </a:pPr>
            <a:r>
              <a:rPr lang="ru-RU" spc="55" dirty="0">
                <a:solidFill>
                  <a:srgbClr val="212121"/>
                </a:solidFill>
                <a:latin typeface="Times New Roman"/>
                <a:ea typeface="Times New Roman"/>
              </a:rPr>
              <a:t>При строительстве новых рыбоводных заводов необходимо внедрять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технологические приемы и методики, ориентируясь на уже имеющийся положительный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опыт работы эффективных предприятий, как в России, так и за рубежом.</a:t>
            </a:r>
            <a:endParaRPr lang="ru-RU" sz="1200" dirty="0">
              <a:latin typeface="Times New Roman"/>
              <a:ea typeface="Times New Roman"/>
            </a:endParaRPr>
          </a:p>
          <a:p>
            <a:pPr marL="28575" marR="60325" indent="452120" algn="just">
              <a:lnSpc>
                <a:spcPts val="1360"/>
              </a:lnSpc>
              <a:spcBef>
                <a:spcPts val="1335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Следует продолжать проводить работы по выработке технологических приемов </a:t>
            </a:r>
            <a:r>
              <a:rPr lang="ru-RU" spc="35" dirty="0">
                <a:solidFill>
                  <a:srgbClr val="212121"/>
                </a:solidFill>
                <a:latin typeface="Times New Roman"/>
                <a:ea typeface="Times New Roman"/>
              </a:rPr>
              <a:t>позволяющих свести к минимуму возможные негативные влияния от воздействия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человека на воспроизводимых на заводах тихоокеанских лососей.</a:t>
            </a:r>
            <a:endParaRPr lang="ru-RU" sz="1200" dirty="0">
              <a:latin typeface="Times New Roman"/>
              <a:ea typeface="Times New Roman"/>
            </a:endParaRPr>
          </a:p>
          <a:p>
            <a:pPr marL="26035" marR="70485" indent="452120" algn="just">
              <a:lnSpc>
                <a:spcPts val="1400"/>
              </a:lnSpc>
              <a:spcBef>
                <a:spcPts val="1335"/>
              </a:spcBef>
              <a:spcAft>
                <a:spcPts val="0"/>
              </a:spcAft>
            </a:pPr>
            <a:r>
              <a:rPr lang="ru-RU" spc="30" dirty="0">
                <a:solidFill>
                  <a:srgbClr val="212121"/>
                </a:solidFill>
                <a:latin typeface="Times New Roman"/>
                <a:ea typeface="Times New Roman"/>
              </a:rPr>
              <a:t>Следует развивать и наряду с методами заводского выращивания, внедрять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методики </a:t>
            </a:r>
            <a:r>
              <a:rPr lang="ru-RU" dirty="0" err="1">
                <a:solidFill>
                  <a:srgbClr val="212121"/>
                </a:solidFill>
                <a:latin typeface="Times New Roman"/>
                <a:ea typeface="Times New Roman"/>
              </a:rPr>
              <a:t>внезаводского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 воспроизводства, как альтернативу строительству рыбоводных заводов при воспроизводстве тихоокеанских лососей в небольших объемах.</a:t>
            </a:r>
            <a:endParaRPr lang="ru-RU" sz="1200" dirty="0">
              <a:latin typeface="Times New Roman"/>
              <a:ea typeface="Times New Roman"/>
            </a:endParaRPr>
          </a:p>
          <a:p>
            <a:pPr marL="15875" marR="78105" indent="449580" algn="just">
              <a:lnSpc>
                <a:spcPts val="1380"/>
              </a:lnSpc>
              <a:spcBef>
                <a:spcPts val="1360"/>
              </a:spcBef>
              <a:spcAft>
                <a:spcPts val="0"/>
              </a:spcAft>
            </a:pPr>
            <a:r>
              <a:rPr lang="ru-RU" spc="-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</a:t>
            </a:r>
            <a:r>
              <a:rPr lang="ru-RU" spc="-5" dirty="0" err="1">
                <a:solidFill>
                  <a:srgbClr val="212121"/>
                </a:solidFill>
                <a:latin typeface="Times New Roman"/>
                <a:ea typeface="Times New Roman"/>
              </a:rPr>
              <a:t>Росрыболовству</a:t>
            </a:r>
            <a:r>
              <a:rPr lang="ru-RU" spc="-5" dirty="0">
                <a:solidFill>
                  <a:srgbClr val="212121"/>
                </a:solidFill>
                <a:latin typeface="Times New Roman"/>
                <a:ea typeface="Times New Roman"/>
              </a:rPr>
              <a:t> и предприятиям, занимающимся воспроизводством </a:t>
            </a:r>
            <a:r>
              <a:rPr lang="ru-RU" spc="20" dirty="0">
                <a:solidFill>
                  <a:srgbClr val="212121"/>
                </a:solidFill>
                <a:latin typeface="Times New Roman"/>
                <a:ea typeface="Times New Roman"/>
              </a:rPr>
              <a:t>тихоокеанских лососей внедрять практику идентификации воспроизводимых видов методом </a:t>
            </a:r>
            <a:r>
              <a:rPr lang="ru-RU" spc="20" dirty="0" err="1">
                <a:solidFill>
                  <a:srgbClr val="212121"/>
                </a:solidFill>
                <a:latin typeface="Times New Roman"/>
                <a:ea typeface="Times New Roman"/>
              </a:rPr>
              <a:t>отолитного</a:t>
            </a:r>
            <a:r>
              <a:rPr lang="ru-RU" spc="20" dirty="0">
                <a:solidFill>
                  <a:srgbClr val="212121"/>
                </a:solidFill>
                <a:latin typeface="Times New Roman"/>
                <a:ea typeface="Times New Roman"/>
              </a:rPr>
              <a:t> маркирования, как наиболее действенного метода изучения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миграционных путей, уровня </a:t>
            </a:r>
            <a:r>
              <a:rPr lang="ru-RU" spc="5" dirty="0" err="1">
                <a:solidFill>
                  <a:srgbClr val="212121"/>
                </a:solidFill>
                <a:latin typeface="Times New Roman"/>
                <a:ea typeface="Times New Roman"/>
              </a:rPr>
              <a:t>стреинга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 и определения эффективности мероприятий по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заводскому воспроизводству тихоокеанских лососей.</a:t>
            </a:r>
            <a:endParaRPr lang="ru-RU" sz="1200" dirty="0">
              <a:latin typeface="Times New Roman"/>
              <a:ea typeface="Times New Roman"/>
            </a:endParaRPr>
          </a:p>
          <a:p>
            <a:pPr marL="13335" marR="83820" indent="449580" algn="just">
              <a:lnSpc>
                <a:spcPts val="1360"/>
              </a:lnSpc>
              <a:spcBef>
                <a:spcPts val="1380"/>
              </a:spcBef>
              <a:spcAft>
                <a:spcPts val="0"/>
              </a:spcAft>
            </a:pPr>
            <a:r>
              <a:rPr lang="ru-RU" spc="5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</a:t>
            </a:r>
            <a:r>
              <a:rPr lang="ru-RU" spc="55" dirty="0" err="1">
                <a:solidFill>
                  <a:srgbClr val="212121"/>
                </a:solidFill>
                <a:latin typeface="Times New Roman"/>
                <a:ea typeface="Times New Roman"/>
              </a:rPr>
              <a:t>Росрыболовству</a:t>
            </a:r>
            <a:r>
              <a:rPr lang="ru-RU" spc="55" dirty="0">
                <a:solidFill>
                  <a:srgbClr val="212121"/>
                </a:solidFill>
                <a:latin typeface="Times New Roman"/>
                <a:ea typeface="Times New Roman"/>
              </a:rPr>
              <a:t> организовать регулярный мониторинг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генетического разнообразия воспроизводимых видов тихоокеанских лососей</a:t>
            </a:r>
            <a:r>
              <a:rPr lang="ru-RU" dirty="0" smtClean="0">
                <a:solidFill>
                  <a:srgbClr val="212121"/>
                </a:solidFill>
                <a:latin typeface="Times New Roman"/>
                <a:ea typeface="Times New Roman"/>
              </a:rPr>
              <a:t>.</a:t>
            </a:r>
          </a:p>
          <a:p>
            <a:pPr marL="10160" marR="93980" indent="447040" algn="just">
              <a:lnSpc>
                <a:spcPts val="1360"/>
              </a:lnSpc>
              <a:spcBef>
                <a:spcPts val="1360"/>
              </a:spcBef>
              <a:spcAft>
                <a:spcPts val="0"/>
              </a:spcAft>
            </a:pPr>
            <a:r>
              <a:rPr lang="ru-RU" spc="-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строго придерживаться принципа генетической близости популяций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при проведении перевозок икры с одного предприятия на другое.</a:t>
            </a:r>
            <a:endParaRPr lang="ru-RU" dirty="0">
              <a:latin typeface="Times New Roman"/>
              <a:ea typeface="Times New Roman"/>
            </a:endParaRPr>
          </a:p>
          <a:p>
            <a:pPr marL="5080" marR="104775" indent="447040" algn="just">
              <a:lnSpc>
                <a:spcPts val="138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Разработать универсальные критерии оценки эффективности работы лососевых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рыбоводных заводов для каждого региона Дальнего Востока.</a:t>
            </a:r>
            <a:endParaRPr lang="ru-RU" dirty="0">
              <a:latin typeface="Times New Roman"/>
              <a:ea typeface="Times New Roman"/>
            </a:endParaRPr>
          </a:p>
          <a:p>
            <a:pPr marL="13335" marR="83820" indent="449580" algn="just">
              <a:lnSpc>
                <a:spcPts val="1360"/>
              </a:lnSpc>
              <a:spcBef>
                <a:spcPts val="1380"/>
              </a:spcBef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9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80920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2395" indent="454660" algn="just">
              <a:lnSpc>
                <a:spcPts val="1380"/>
              </a:lnSpc>
              <a:spcBef>
                <a:spcPts val="1380"/>
              </a:spcBef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Систематизировать положительный опыт работы высокоэффективных лососевых рыбоводных   заводов   и   проводить   мероприятия   по   его   внедрению   на   остальных</a:t>
            </a:r>
            <a:endParaRPr lang="ru-RU" sz="1200" dirty="0">
              <a:latin typeface="Times New Roman"/>
              <a:ea typeface="Times New Roman"/>
            </a:endParaRPr>
          </a:p>
          <a:p>
            <a:pPr marL="33655" algn="just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pc="35" dirty="0">
                <a:solidFill>
                  <a:srgbClr val="212121"/>
                </a:solidFill>
                <a:latin typeface="Times New Roman"/>
                <a:ea typeface="Times New Roman"/>
              </a:rPr>
              <a:t>предприятиях. Выявить низко эффективные лососевые рыбоводные заводы, провести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соответствующую работу по их модернизации и оптимизации технологических процессов.</a:t>
            </a:r>
            <a:endParaRPr lang="ru-RU" sz="1200" dirty="0">
              <a:latin typeface="Times New Roman"/>
              <a:ea typeface="Times New Roman"/>
            </a:endParaRPr>
          </a:p>
          <a:p>
            <a:pPr marL="26035" marR="5080" indent="457200" algn="just">
              <a:lnSpc>
                <a:spcPts val="1400"/>
              </a:lnSpc>
              <a:spcBef>
                <a:spcPts val="1335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</a:t>
            </a:r>
            <a:r>
              <a:rPr lang="ru-RU" spc="5" dirty="0" err="1">
                <a:solidFill>
                  <a:srgbClr val="212121"/>
                </a:solidFill>
                <a:latin typeface="Times New Roman"/>
                <a:ea typeface="Times New Roman"/>
              </a:rPr>
              <a:t>Росрыболовству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 организовать соответствующие исследования и разработать рекомендации: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Arial"/>
              <a:buChar char="*"/>
              <a:tabLst>
                <a:tab pos="125095" algn="l"/>
              </a:tabLs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устанавливающие календарные периоды отсадки производителей и сбора икры (с </a:t>
            </a:r>
            <a:r>
              <a:rPr lang="ru-RU" spc="5" dirty="0" smtClean="0">
                <a:solidFill>
                  <a:srgbClr val="212121"/>
                </a:solidFill>
                <a:latin typeface="Times New Roman"/>
                <a:ea typeface="Times New Roman"/>
              </a:rPr>
              <a:t>целью </a:t>
            </a:r>
            <a:r>
              <a:rPr lang="ru-RU" spc="20" dirty="0" smtClean="0">
                <a:solidFill>
                  <a:srgbClr val="212121"/>
                </a:solidFill>
                <a:latin typeface="Times New Roman"/>
                <a:ea typeface="Times New Roman"/>
              </a:rPr>
              <a:t>сохранения </a:t>
            </a:r>
            <a:r>
              <a:rPr lang="ru-RU" spc="20" dirty="0">
                <a:solidFill>
                  <a:srgbClr val="212121"/>
                </a:solidFill>
                <a:latin typeface="Times New Roman"/>
                <a:ea typeface="Times New Roman"/>
              </a:rPr>
              <a:t>генетического разнообразия, с привязкой их к существующей </a:t>
            </a:r>
            <a:r>
              <a:rPr lang="ru-RU" spc="20" dirty="0" smtClean="0">
                <a:solidFill>
                  <a:srgbClr val="212121"/>
                </a:solidFill>
                <a:latin typeface="Times New Roman"/>
                <a:ea typeface="Times New Roman"/>
              </a:rPr>
              <a:t>естественной </a:t>
            </a:r>
            <a:r>
              <a:rPr lang="ru-RU" spc="5" dirty="0" smtClean="0">
                <a:solidFill>
                  <a:srgbClr val="212121"/>
                </a:solidFill>
                <a:latin typeface="Times New Roman"/>
                <a:ea typeface="Times New Roman"/>
              </a:rPr>
              <a:t>динамике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нерестового хода);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80"/>
              </a:lnSpc>
              <a:spcAft>
                <a:spcPts val="0"/>
              </a:spcAft>
              <a:buFont typeface="Arial"/>
              <a:buChar char="*"/>
              <a:tabLst>
                <a:tab pos="125095" algn="l"/>
              </a:tabLst>
            </a:pPr>
            <a:r>
              <a:rPr lang="ru-RU" spc="45" dirty="0">
                <a:solidFill>
                  <a:srgbClr val="212121"/>
                </a:solidFill>
                <a:latin typeface="Times New Roman"/>
                <a:ea typeface="Times New Roman"/>
              </a:rPr>
              <a:t>календарные периоды выпуска молоди (с учетом специфики отдельных районов </a:t>
            </a:r>
            <a:r>
              <a:rPr lang="ru-RU" spc="45" dirty="0" smtClean="0">
                <a:solidFill>
                  <a:srgbClr val="212121"/>
                </a:solidFill>
                <a:latin typeface="Times New Roman"/>
                <a:ea typeface="Times New Roman"/>
              </a:rPr>
              <a:t>и </a:t>
            </a:r>
            <a:r>
              <a:rPr lang="ru-RU" dirty="0" smtClean="0">
                <a:solidFill>
                  <a:srgbClr val="212121"/>
                </a:solidFill>
                <a:latin typeface="Times New Roman"/>
                <a:ea typeface="Times New Roman"/>
              </a:rPr>
              <a:t>областей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, а также специфики речных систем, в которые осуществляется </a:t>
            </a:r>
            <a:r>
              <a:rPr lang="ru-RU" dirty="0" smtClean="0">
                <a:solidFill>
                  <a:srgbClr val="212121"/>
                </a:solidFill>
                <a:latin typeface="Times New Roman"/>
                <a:ea typeface="Times New Roman"/>
              </a:rPr>
              <a:t>выпуск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молоди).</a:t>
            </a:r>
            <a:endParaRPr lang="ru-RU" sz="1200" dirty="0">
              <a:latin typeface="Times New Roman"/>
              <a:ea typeface="Times New Roman"/>
            </a:endParaRPr>
          </a:p>
          <a:p>
            <a:pPr marL="10160" marR="15875" indent="452120" algn="just">
              <a:lnSpc>
                <a:spcPts val="136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Рекомендовать </a:t>
            </a:r>
            <a:r>
              <a:rPr lang="ru-RU" spc="5" dirty="0" err="1">
                <a:solidFill>
                  <a:srgbClr val="212121"/>
                </a:solidFill>
                <a:latin typeface="Times New Roman"/>
                <a:ea typeface="Times New Roman"/>
              </a:rPr>
              <a:t>Росрыболовству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 организовать соответствующие исследования и </a:t>
            </a:r>
            <a:r>
              <a:rPr lang="ru-RU" spc="30" dirty="0">
                <a:solidFill>
                  <a:srgbClr val="212121"/>
                </a:solidFill>
                <a:latin typeface="Times New Roman"/>
                <a:ea typeface="Times New Roman"/>
              </a:rPr>
              <a:t>составить списки водоемов, на которых целесообразно строительство лососевых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рыбоводных заводов, указав их примерную производственную мощность и виды, рекомендованные к воспроизводству.</a:t>
            </a:r>
            <a:endParaRPr lang="ru-RU" sz="1200" dirty="0">
              <a:latin typeface="Times New Roman"/>
              <a:ea typeface="Times New Roman"/>
            </a:endParaRPr>
          </a:p>
          <a:p>
            <a:pPr marL="5080" marR="31115" indent="454660" algn="just">
              <a:lnSpc>
                <a:spcPts val="138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При проведении регулирования промысла, строго придерживаться принципов </a:t>
            </a:r>
            <a:r>
              <a:rPr lang="ru-RU" spc="15" dirty="0">
                <a:solidFill>
                  <a:srgbClr val="212121"/>
                </a:solidFill>
                <a:latin typeface="Times New Roman"/>
                <a:ea typeface="Times New Roman"/>
              </a:rPr>
              <a:t>приоритета заполнения нерестилищ. Оптимальное заполнение нерестилищ должно </a:t>
            </a:r>
            <a:r>
              <a:rPr lang="ru-RU" spc="45" dirty="0">
                <a:solidFill>
                  <a:srgbClr val="212121"/>
                </a:solidFill>
                <a:latin typeface="Times New Roman"/>
                <a:ea typeface="Times New Roman"/>
              </a:rPr>
              <a:t>достигаться путем организации пропуска на нерестилища всех внутривидовых </a:t>
            </a:r>
            <a:r>
              <a:rPr lang="ru-RU" spc="50" dirty="0">
                <a:solidFill>
                  <a:srgbClr val="212121"/>
                </a:solidFill>
                <a:latin typeface="Times New Roman"/>
                <a:ea typeface="Times New Roman"/>
              </a:rPr>
              <a:t>группировок рыб в целях сохранения природной популяционной структуры и </a:t>
            </a: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генетического разнообразия.</a:t>
            </a:r>
            <a:endParaRPr lang="ru-RU" sz="1200" dirty="0">
              <a:latin typeface="Times New Roman"/>
              <a:ea typeface="Times New Roman"/>
            </a:endParaRPr>
          </a:p>
          <a:p>
            <a:pPr marR="46990" indent="454660" algn="just">
              <a:lnSpc>
                <a:spcPts val="1360"/>
              </a:lnSpc>
              <a:spcBef>
                <a:spcPts val="1440"/>
              </a:spcBef>
              <a:spcAft>
                <a:spcPts val="0"/>
              </a:spcAft>
            </a:pPr>
            <a:r>
              <a:rPr lang="ru-RU" spc="5" dirty="0">
                <a:solidFill>
                  <a:srgbClr val="212121"/>
                </a:solidFill>
                <a:latin typeface="Times New Roman"/>
                <a:ea typeface="Times New Roman"/>
              </a:rPr>
              <a:t>При проведении облова смешанных стад дикой и заводской рыбы, принимать все </a:t>
            </a:r>
            <a:r>
              <a:rPr lang="ru-RU" spc="20" dirty="0">
                <a:solidFill>
                  <a:srgbClr val="212121"/>
                </a:solidFill>
                <a:latin typeface="Times New Roman"/>
                <a:ea typeface="Times New Roman"/>
              </a:rPr>
              <a:t>возможные меры для обеспечения беспрепятственного прохода малочисленных диких </a:t>
            </a:r>
            <a:r>
              <a:rPr lang="ru-RU" dirty="0">
                <a:solidFill>
                  <a:srgbClr val="212121"/>
                </a:solidFill>
                <a:latin typeface="Times New Roman"/>
                <a:ea typeface="Times New Roman"/>
              </a:rPr>
              <a:t>стад к местам нереста.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Члены редакционной коллегии: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268760"/>
            <a:ext cx="7444835" cy="55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систему воспроизводства входят: </a:t>
            </a:r>
          </a:p>
          <a:p>
            <a:r>
              <a:rPr lang="ru-RU" dirty="0"/>
              <a:t>- знания о количестве нерестовых площадей и о количестве производителей, которое необходимо пропустить на нерест;</a:t>
            </a:r>
          </a:p>
          <a:p>
            <a:r>
              <a:rPr lang="ru-RU" dirty="0"/>
              <a:t>- работа лососевых рыбоводных заводов;</a:t>
            </a:r>
          </a:p>
          <a:p>
            <a:r>
              <a:rPr lang="ru-RU" dirty="0"/>
              <a:t>- работа органа, принимающего решения по регулированию промысла;</a:t>
            </a:r>
          </a:p>
          <a:p>
            <a:r>
              <a:rPr lang="ru-RU" dirty="0"/>
              <a:t>- система наблюдения за количеством производителей в нерестовых водоемах;</a:t>
            </a:r>
          </a:p>
          <a:p>
            <a:r>
              <a:rPr lang="ru-RU" dirty="0"/>
              <a:t>- система получения оперативной информации о ходе промысла;</a:t>
            </a:r>
          </a:p>
          <a:p>
            <a:r>
              <a:rPr lang="ru-RU" dirty="0"/>
              <a:t>- система контроля промысла;</a:t>
            </a:r>
          </a:p>
          <a:p>
            <a:r>
              <a:rPr lang="ru-RU" dirty="0"/>
              <a:t>- система охраны нереста;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3662363"/>
            <a:ext cx="9667876" cy="141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3662363"/>
            <a:ext cx="9591676" cy="141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32139"/>
              </p:ext>
            </p:extLst>
          </p:nvPr>
        </p:nvGraphicFramePr>
        <p:xfrm>
          <a:off x="395536" y="188640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1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Сравнение заполнения нерестовых площадей рек рыбоводных заводов, занимающихся воспроизводством </a:t>
            </a:r>
            <a:r>
              <a:rPr lang="ru-RU" sz="2800" dirty="0" smtClean="0"/>
              <a:t>горбуши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 smtClean="0"/>
              <a:t>с заполнением нерестилищ соответствующего района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51182"/>
              </p:ext>
            </p:extLst>
          </p:nvPr>
        </p:nvGraphicFramePr>
        <p:xfrm>
          <a:off x="685799" y="3096419"/>
          <a:ext cx="7772401" cy="1533525"/>
        </p:xfrm>
        <a:graphic>
          <a:graphicData uri="http://schemas.openxmlformats.org/drawingml/2006/table">
            <a:tbl>
              <a:tblPr/>
              <a:tblGrid>
                <a:gridCol w="1096719"/>
                <a:gridCol w="610348"/>
                <a:gridCol w="514981"/>
                <a:gridCol w="610348"/>
                <a:gridCol w="543591"/>
                <a:gridCol w="610348"/>
                <a:gridCol w="495908"/>
                <a:gridCol w="610348"/>
                <a:gridCol w="495908"/>
                <a:gridCol w="610348"/>
                <a:gridCol w="495908"/>
                <a:gridCol w="610348"/>
                <a:gridCol w="467298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Заполнение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нерестилищ,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год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Район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 ЛРЗ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Макаровский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Долинский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Корсаковский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Анивский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Смирныховский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Облет квадрокоптер\фото\Imag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Облет квадрокоптер\фото\Imag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Облет квадрокоптер\фото\Imag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536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заполнения нерестовых площадей рек рыбоводных заводов, занимающихся воспроизводством горбуши, с заполнением нерестилищ соответствующего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Члены редакционной коллегии: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результаты идентификации маркированной горбуши  в возврате 2010-2011 гг., о. Итуруп.</dc:title>
  <dc:creator>Пользователь</dc:creator>
  <cp:lastModifiedBy>Заварзина</cp:lastModifiedBy>
  <cp:revision>21</cp:revision>
  <dcterms:created xsi:type="dcterms:W3CDTF">2017-11-02T01:01:17Z</dcterms:created>
  <dcterms:modified xsi:type="dcterms:W3CDTF">2017-11-13T04:18:53Z</dcterms:modified>
</cp:coreProperties>
</file>