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</p:sldMasterIdLst>
  <p:notesMasterIdLst>
    <p:notesMasterId r:id="rId24"/>
  </p:notesMasterIdLst>
  <p:sldIdLst>
    <p:sldId id="257" r:id="rId8"/>
    <p:sldId id="273" r:id="rId9"/>
    <p:sldId id="274" r:id="rId10"/>
    <p:sldId id="275" r:id="rId11"/>
    <p:sldId id="276" r:id="rId12"/>
    <p:sldId id="279" r:id="rId13"/>
    <p:sldId id="282" r:id="rId14"/>
    <p:sldId id="278" r:id="rId15"/>
    <p:sldId id="281" r:id="rId16"/>
    <p:sldId id="285" r:id="rId17"/>
    <p:sldId id="284" r:id="rId18"/>
    <p:sldId id="288" r:id="rId19"/>
    <p:sldId id="292" r:id="rId20"/>
    <p:sldId id="293" r:id="rId21"/>
    <p:sldId id="296" r:id="rId22"/>
    <p:sldId id="26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0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0CD630-0ADF-4C28-808A-620F3236B47A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9C88F2-BAE4-42AB-BA61-6FCB2FD36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2910CD-3558-4476-8103-5F9105F0799E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496428-A42F-4D41-BD68-D0E5A96E7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9DECCC-96AE-4CC6-B2AD-D131FBAB0F1A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1582DA-8C4B-4B47-93C2-B26F2878E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72CE71-DA22-4332-8EEC-676B631A1E19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11A33F-07F7-44ED-B8D7-003F11D8D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E2CCB8-1809-4709-B217-47CAC38EE44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805189-70BD-4F2C-A46B-86EEF4133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9AD911-0189-402C-A869-1023CD8CA198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DA95E7-3F5C-4BA5-96BD-CC7D796EE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4011C6-9D98-4FD9-85C4-617E62506426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80159B-E207-4A06-8698-D55D36AFC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CC0B96-7228-4D90-B249-D18E5AE62C6E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BFAF06-B26A-44EF-A5C8-76F12D796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B795AA-D8F6-4C24-81DE-34F476CB9294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717815-BC31-480C-ABB8-B5FB8E215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D67C6A-D4D2-40C4-BED5-E119BF30A6C3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BD2604-92E6-4437-B436-EEA242EB0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AB22F3-3FEA-4A55-9E98-42947333DC22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111F15-A294-4726-921D-28BE9E6E2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04FEDD1-4B1A-4A59-8A56-4F129AF6509A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DCD320-45D3-45D1-BA1E-F79E274AB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3C7BE5-2898-4D6C-A642-60C76771D2FF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828F2E-95A3-4B3C-A894-7765B7054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C2D3CA-E327-4261-84DF-C99CDB661D11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A515E1-3AAA-4554-839D-C57598740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0E7429-5555-4693-B192-50F8BF00227B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B7B3B9-4E58-4B67-B36F-371B24299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BD1C7A-66FA-49F6-9D3D-41D1B796E59E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955A92-D622-42C2-AD16-98CA4EF44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CBF9A1-2A6E-4008-9F1C-4EA33E6C597A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00538F-3572-40CD-A3F3-7910871ED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C0AB7B-B9EF-46D6-9054-C302BC0E8979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AEF02E-E50F-4530-9747-A74C9328A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85D59E-2A53-4855-8B38-B864C07EE45B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E42877-0000-4467-AC49-5B887792F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848479-54DD-44CA-A29E-BB4FCAA633C1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5760AE-89AA-48BA-8CDF-2E8CAB1E8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DE960A-BF7D-4C47-8864-733A9199A2B8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1D9661-7DB7-40BC-B36D-D481EDD4F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7632AD-FF17-4ED8-AEB4-9AFBDE89B148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C990AA-8630-43EA-A425-2E166EAAF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BCA9DC-826C-4733-8033-D947F204D6BC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AE9B3E-0C79-4CB4-A65B-38CEA25E0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2CF279-73F9-49E5-9BCE-6945E9CB7A4C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8038BF-99E9-4C6E-BC0E-D4D1BFC8D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E8E6D7-D70D-4AEA-883F-948612F04D87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62CA0F-6FDA-48BD-89E8-EA6D7EBB4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F4F802-D2A7-4F25-9BBD-9D8951CC68A3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13E4ED-A106-4DE7-AB69-6037E9865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A728D4-2E12-4476-9994-20FD357E6BF9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72D8AE-DC1B-4FA8-A765-CEA00E565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948C86-DB68-49AB-A53B-0F10DDC7BE14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3E82E9-EC85-4B33-9EFF-0B9F120D1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C0795E-5ECE-415B-9E6A-48788968022B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C53E8C-027D-4111-ABF0-A97264832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CBAFA8-82F5-4C55-89C9-657DDD5C5162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5258F9-EF5D-400D-8D4D-00A31265F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708801-9A18-4E83-B5D6-2CF1BD99AD59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D0476C-9648-4D5F-9AE8-23D5B3481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06E7B4-559E-4F1A-AE43-B4C3897A4B1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97999-650E-4599-B451-417413A84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C7F7EB-5D3D-4562-9848-661FF8430662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A5FAAB-024E-4A2C-93B9-A047BFA78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860DC5-CDFA-4D60-85CA-22A6A9D16F5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931736-20E7-4B3E-A4B9-03406CFE7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21ABA4-C23E-4E11-8362-51CC639C5CEC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325DFD-5D55-4293-BEB4-7A778B97C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45F450-1647-4895-8FC1-E6C67BF039D5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B2503E-1EAB-46FD-B17C-654B68F67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A8B22E-A0FD-49ED-B3F5-C325226B77E8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5C0D97-94C0-483E-8903-EF491EF14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1199A2-C558-4312-83FC-7D94863FBF63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B866A0-A0FA-49B4-8A5E-CE442AD42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82773C-0F5D-4944-867E-CF18BD6F5015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E1D32C-30D5-4505-86B5-18CE025F4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C484B9-D7E0-42D8-9D03-E08F48EF14B7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71E34C-70DA-4BE8-8D0A-9C9F141DC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CD6D01-39CD-47E5-BA16-A75D0ECD314D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DA3F07-8455-4FF1-8A88-D220D4892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135D95-F267-4338-9FC1-0AF8366C18D3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18A09D-5782-4A1D-8E98-FD5B7C1D1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CDF279-9E83-45A4-9264-01BE68C8503C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A6D8A0-6D94-4E76-A545-F927ED682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66124C-FDA4-4F77-9217-FC42EE94BF0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8014B9-7E93-4E42-9E09-EFA3D46C0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16F9DC-C468-46B3-80E6-76DFE580EC28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1EE3CE-81EF-4807-8F6D-8E46D31B4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1421A4-4D64-4CA8-9B44-7B2A0A4EC602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4DB186-73DC-4B34-B58C-64380E166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C41F739-8D91-401D-BE31-E9B4830A9FFB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2F7AC6-CA85-4BD6-9962-ABB5E4D57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329964-46C8-4430-A422-D03E5BAB76AF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D53A26-01E6-452C-846B-6865D53EF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A4CCEA-6D7D-4E1C-842D-A29C75CF75AE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D5EA69-8651-4565-B374-327CEFAC1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6BAA41-E01E-4C5E-89E3-56689A72C7F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8E2C37-AA59-45DE-AED5-A6D551649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AC7432-996F-428E-B625-05A38DAD5E6C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BAE380-392B-4CC9-88A3-A85FCEE1E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B3F7BF-667B-479E-817A-5F441CD79F5D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A2C58F-AD55-4922-9D85-054323AD4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0BE9F8-224F-4679-B277-9CA437BA007E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750AAA-2C16-4BD3-9E5C-18DE75736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5A051-4EB1-48EA-AF6C-E401AFDA6FA3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B51237-9374-42FF-9F90-E0266DC54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27F41D-447D-4CB9-959A-242CFBCB4E5B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39EF9F-7FF9-440C-9EBD-83B191B18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A21189-A6B0-450B-96A0-5A5A93BD40E3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E11FA3-21BA-43A6-85E8-4F187F75F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745634-1ACA-4A72-9551-A58BCC485D5A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E68972-B0D3-4100-AEB4-E4E624E6C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FF2197-FE3A-4F57-A34E-AD6DBEFD87DB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E6C17F-974F-4EBA-B8F6-7E2E37A5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9D5D39-31E2-4183-B1D7-19DA5C1F6BF5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C1D1E2-A19B-4419-927D-4BAC5B9AD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2B5AF3-1FD9-427C-AC01-888B46A799A1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680CF6-EDCB-483F-BEEC-FA0560BEE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40C16F-E32F-45B1-91CA-591268C5FE6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38BB77-B4C5-4A26-A629-B5C6B9E9E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2EA743-CFB8-4B6B-8DC4-DF11413519F9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38643B-78C0-42E8-AEAF-FF17FA37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F61581-3CFE-438E-9F12-4D246E0DB02B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782716-4AFC-40D7-91F6-527CA07B8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652839-EA88-41D2-9F77-625076B00CBC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E80E00-D3D3-4473-9718-2FBA2BDC8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8BB861-93DA-455E-BA81-03BC7E3CA677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63459A-E1C4-432A-9F9B-D1CE4657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ADA79F-87B7-4C9B-9068-B654CA4317EA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E52D92-97A5-4085-91F8-BBC6C49D9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3893E5-D805-4B44-B2BB-507B1FD1F49C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AF7EE5-2D2F-4BB6-9A77-F3993EE7D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D365A9-605B-4A99-9A3A-EE52EC6B11F4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3B63BB-E96C-4C60-975B-796DD06AF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25588B-7EFD-4CB5-9541-B339DBA00C55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8A8F50-1123-4865-8AFC-B816CB8ED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3F144F-F819-437E-90D6-12DD400EDBAF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BB72C3-7224-4617-9689-534E9B622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0936F0-B838-4FDC-9B64-492DC419D600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48D9C8-9080-4C6F-8AC0-C54742E91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A54C38-67C6-4586-8ECC-C4B48D0E6C86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0C70890-051E-4BC1-9FAC-61A7E5C8B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65F6550-42F0-4948-988B-B2E7BE034065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0B9160-B859-49AD-A389-DBA75E7CE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14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9B5A689-FFAC-4F1E-ACE0-89368BFEDEC2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E452AF0-BB5E-4B2E-A766-18B7C24E4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17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C90FF6B-E1EA-4E8D-83E2-A2E17C70D25C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E519BAF-0413-4D6C-8E4C-BE6AE036B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19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8911A8-F091-43EB-9B33-D1ED78C49B43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2A0FC6B-0EB6-48C3-A3E2-1D7D52C03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9EE5AA-673E-42B8-98B5-C8B57195D6A8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37A0677-AD00-44AA-A82C-8E43353AF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24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BC81B19-3425-4033-9ADD-5F919AC6D907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DDDDDD">
                    <a:shade val="75000"/>
                  </a:srgb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1DDBE7E-33BD-493F-A188-321FB6D40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5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5" descr="2Тим15г_5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6781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2" descr="C:\Documents and Settings\fadeev\Рабочий стол\для презентации\image24544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22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Прямоугольник 7"/>
          <p:cNvSpPr>
            <a:spLocks noChangeArrowheads="1"/>
          </p:cNvSpPr>
          <p:nvPr/>
        </p:nvSpPr>
        <p:spPr bwMode="auto">
          <a:xfrm>
            <a:off x="1619250" y="0"/>
            <a:ext cx="7524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Предварительные итоги лососевой путины по основным запасам в Камчатском регионе в 2017 г.: </a:t>
            </a:r>
          </a:p>
          <a:p>
            <a:r>
              <a:rPr lang="ru-RU" b="1">
                <a:latin typeface="Georgia" pitchFamily="18" charset="0"/>
              </a:rPr>
              <a:t>организация мониторинга, проблемы прогнозирования и</a:t>
            </a:r>
            <a:r>
              <a:rPr lang="en-US" b="1">
                <a:latin typeface="Georgia" pitchFamily="18" charset="0"/>
              </a:rPr>
              <a:t> </a:t>
            </a:r>
            <a:r>
              <a:rPr lang="ru-RU" b="1">
                <a:latin typeface="Georgia" pitchFamily="18" charset="0"/>
              </a:rPr>
              <a:t>регулирования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  <a:p>
            <a:pPr algn="r"/>
            <a:endParaRPr lang="ru-RU" b="1" i="1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2949" name="Прямоугольник 7"/>
          <p:cNvSpPr>
            <a:spLocks noChangeArrowheads="1"/>
          </p:cNvSpPr>
          <p:nvPr/>
        </p:nvSpPr>
        <p:spPr bwMode="auto">
          <a:xfrm>
            <a:off x="0" y="5734050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  <a:p>
            <a:pPr algn="r"/>
            <a:r>
              <a:rPr lang="ru-RU" b="1" i="1">
                <a:latin typeface="Georgia" pitchFamily="18" charset="0"/>
                <a:cs typeface="Times New Roman" pitchFamily="18" charset="0"/>
              </a:rPr>
              <a:t>Зав. лаб. динамики численности лососей, к.б.н. Е.А. Шевляков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260350"/>
            <a:ext cx="8686800" cy="10350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800" cap="none" smtClean="0">
                <a:effectLst/>
                <a:latin typeface="Georgia" pitchFamily="18" charset="0"/>
              </a:rPr>
              <a:t>СЛАЙД 10.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/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Пропуск и вылов производителей (слева направо) горбуши, кеты и нерки в          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                                                Камчатском крае в 2017 г. </a:t>
            </a:r>
          </a:p>
        </p:txBody>
      </p:sp>
      <p:pic>
        <p:nvPicPr>
          <p:cNvPr id="90115" name="Picture 4" descr="Горбу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44675"/>
            <a:ext cx="28797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5" descr="К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844675"/>
            <a:ext cx="30241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6" descr="Нер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844675"/>
            <a:ext cx="28813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323850" y="260350"/>
            <a:ext cx="8820150" cy="7223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800" cap="none" smtClean="0">
                <a:effectLst/>
                <a:latin typeface="Georgia" pitchFamily="18" charset="0"/>
              </a:rPr>
              <a:t>СЛАЙД 11. </a:t>
            </a:r>
            <a:r>
              <a:rPr lang="en-US" sz="1800" cap="none" smtClean="0">
                <a:effectLst/>
                <a:latin typeface="Georgia" pitchFamily="18" charset="0"/>
              </a:rPr>
              <a:t>                  </a:t>
            </a:r>
            <a:br>
              <a:rPr lang="en-US" sz="1800" cap="none" smtClean="0">
                <a:effectLst/>
                <a:latin typeface="Georgia" pitchFamily="18" charset="0"/>
              </a:rPr>
            </a:br>
            <a:r>
              <a:rPr lang="en-US" sz="1800" cap="none" smtClean="0">
                <a:effectLst/>
                <a:latin typeface="Georgia" pitchFamily="18" charset="0"/>
              </a:rPr>
              <a:t>C</a:t>
            </a:r>
            <a:r>
              <a:rPr lang="ru-RU" sz="1800" cap="none" smtClean="0">
                <a:effectLst/>
                <a:latin typeface="Georgia" pitchFamily="18" charset="0"/>
              </a:rPr>
              <a:t>оотношение прогноз</a:t>
            </a:r>
            <a:r>
              <a:rPr lang="en-US" sz="1800" cap="none" smtClean="0">
                <a:effectLst/>
                <a:latin typeface="Georgia" pitchFamily="18" charset="0"/>
              </a:rPr>
              <a:t>/</a:t>
            </a:r>
            <a:r>
              <a:rPr lang="ru-RU" sz="1800" cap="none" smtClean="0">
                <a:effectLst/>
                <a:latin typeface="Georgia" pitchFamily="18" charset="0"/>
              </a:rPr>
              <a:t>факт по вылову основных запасов </a:t>
            </a:r>
            <a:r>
              <a:rPr lang="en-US" sz="1800" cap="none" smtClean="0">
                <a:effectLst/>
                <a:latin typeface="Georgia" pitchFamily="18" charset="0"/>
              </a:rPr>
              <a:t> </a:t>
            </a:r>
            <a:r>
              <a:rPr lang="ru-RU" sz="1800" cap="none" smtClean="0">
                <a:effectLst/>
                <a:latin typeface="Georgia" pitchFamily="18" charset="0"/>
              </a:rPr>
              <a:t>тихоокеанских лососей в Камчатском регионе.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4067175" y="836613"/>
          <a:ext cx="4968875" cy="3122612"/>
        </p:xfrm>
        <a:graphic>
          <a:graphicData uri="http://schemas.openxmlformats.org/presentationml/2006/ole">
            <p:oleObj spid="_x0000_s3074" name="Диаграмма" r:id="rId3" imgW="7705814" imgH="4105291" progId="Excel.Chart.8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4067175" y="3644900"/>
          <a:ext cx="4968875" cy="3100388"/>
        </p:xfrm>
        <a:graphic>
          <a:graphicData uri="http://schemas.openxmlformats.org/presentationml/2006/ole">
            <p:oleObj spid="_x0000_s3075" name="Диаграмма" r:id="rId4" imgW="6877115" imgH="4229198" progId="Excel.Chart.8">
              <p:embed/>
            </p:oleObj>
          </a:graphicData>
        </a:graphic>
      </p:graphicFrame>
      <p:graphicFrame>
        <p:nvGraphicFramePr>
          <p:cNvPr id="4024" name="Group 952"/>
          <p:cNvGraphicFramePr>
            <a:graphicFrameLocks noGrp="1"/>
          </p:cNvGraphicFramePr>
          <p:nvPr/>
        </p:nvGraphicFramePr>
        <p:xfrm>
          <a:off x="250825" y="1268413"/>
          <a:ext cx="3713163" cy="5214940"/>
        </p:xfrm>
        <a:graphic>
          <a:graphicData uri="http://schemas.openxmlformats.org/drawingml/2006/table">
            <a:tbl>
              <a:tblPr/>
              <a:tblGrid>
                <a:gridCol w="1485900"/>
                <a:gridCol w="708025"/>
                <a:gridCol w="1020763"/>
                <a:gridCol w="4984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Камчатский регион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Горбуша, тонн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Восточное побережье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76400,0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153324,2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Западное побережье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10550,9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96400,0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163875,1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Кета, тонн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Восточное побережье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24220,0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17643,1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Западное побережье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13014,0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13333,8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37234,0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30976,9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Нерка, тонн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Восточное побережье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16955,1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Западное побережье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26450,0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22915,4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43651,0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39870,5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Кижуч, тонн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Восточное побережье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Западное побережье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8705,0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6539,7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лососи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региону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186877,0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241650,0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188913"/>
            <a:ext cx="3546475" cy="13684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800" cap="none" smtClean="0">
                <a:effectLst/>
                <a:latin typeface="Georgia" pitchFamily="18" charset="0"/>
              </a:rPr>
              <a:t>СЛАЙД 12.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/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Распределение вылова горбуши в Карагинской подзоне в 2017 г.</a:t>
            </a:r>
          </a:p>
        </p:txBody>
      </p:sp>
      <p:pic>
        <p:nvPicPr>
          <p:cNvPr id="91139" name="Picture 4" descr="Карагинский вы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60350"/>
            <a:ext cx="4718050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333375"/>
            <a:ext cx="8686800" cy="1295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800" cap="none" smtClean="0">
                <a:effectLst/>
                <a:latin typeface="Georgia" pitchFamily="18" charset="0"/>
              </a:rPr>
              <a:t>СЛАЙД 13.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/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Распределение уловов (слева) и региональное соотношение молоди горбуши в 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     объединенных выборках (справа), экз./траление. НИС «ТИНРО» и НИС 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                                      «Профессор Кагановский» в 2016 г. 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89138"/>
            <a:ext cx="41021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16113"/>
            <a:ext cx="42481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333375"/>
            <a:ext cx="8686800" cy="11509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800" cap="none" smtClean="0">
                <a:effectLst/>
                <a:latin typeface="Georgia" pitchFamily="18" charset="0"/>
              </a:rPr>
              <a:t>СЛАЙД 14.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/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Уловы молоди горбуши (слева) и температурный фон (справа) при траловой съемке НИС «ТИНРО» 14-30 сентября 2017 г., экз./траление.</a:t>
            </a:r>
          </a:p>
        </p:txBody>
      </p:sp>
      <p:pic>
        <p:nvPicPr>
          <p:cNvPr id="93187" name="Рисунок 6" descr="\\SERVER-AVACHA1\Workplace\Отдел прибрежных биоресурсов\Лаб морских лососей\_Общая папка\Съёмки_ТИНРО-Центр\ТИНРО-2017\Берингово осень 2017\горби-осень 2017_ТИНРО-png_рисунок.pn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916113"/>
            <a:ext cx="4608512" cy="3752850"/>
          </a:xfrm>
          <a:noFill/>
        </p:spPr>
      </p:pic>
      <p:pic>
        <p:nvPicPr>
          <p:cNvPr id="93188" name="Picture 4" descr="Съемка_БМ-2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150" y="1916113"/>
            <a:ext cx="36544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1125538"/>
            <a:ext cx="8686800" cy="1154112"/>
          </a:xfrm>
          <a:noFill/>
        </p:spPr>
        <p:txBody>
          <a:bodyPr/>
          <a:lstStyle/>
          <a:p>
            <a:r>
              <a:rPr lang="ru-RU" sz="1800" i="1" smtClean="0">
                <a:latin typeface="Georgia" pitchFamily="18" charset="0"/>
              </a:rPr>
              <a:t>В ряде районов степень промыслового пресса достигает 95%, а оставшиеся 5% подхода не обеспечивают необходимого уровня воспроизводства.</a:t>
            </a:r>
            <a:r>
              <a:rPr lang="ru-RU" sz="1800" smtClean="0">
                <a:latin typeface="Georgia" pitchFamily="18" charset="0"/>
              </a:rPr>
              <a:t> </a:t>
            </a:r>
          </a:p>
        </p:txBody>
      </p:sp>
      <p:sp>
        <p:nvSpPr>
          <p:cNvPr id="94211" name="Rectangle 3"/>
          <p:cNvSpPr>
            <a:spLocks/>
          </p:cNvSpPr>
          <p:nvPr/>
        </p:nvSpPr>
        <p:spPr bwMode="auto">
          <a:xfrm>
            <a:off x="323850" y="404813"/>
            <a:ext cx="1439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>
                <a:solidFill>
                  <a:schemeClr val="tx2"/>
                </a:solidFill>
                <a:latin typeface="Georgia" pitchFamily="18" charset="0"/>
              </a:rPr>
              <a:t>СЛАЙД 15.</a:t>
            </a:r>
            <a:br>
              <a:rPr lang="ru-RU">
                <a:solidFill>
                  <a:schemeClr val="tx2"/>
                </a:solidFill>
                <a:latin typeface="Georgia" pitchFamily="18" charset="0"/>
              </a:rPr>
            </a:br>
            <a:r>
              <a:rPr lang="ru-RU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>
                <a:solidFill>
                  <a:schemeClr val="tx2"/>
                </a:solidFill>
                <a:latin typeface="Georgia" pitchFamily="18" charset="0"/>
              </a:rPr>
            </a:br>
            <a:endParaRPr lang="ru-RU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82276" name="Rectangle 4"/>
          <p:cNvSpPr>
            <a:spLocks/>
          </p:cNvSpPr>
          <p:nvPr/>
        </p:nvSpPr>
        <p:spPr bwMode="auto">
          <a:xfrm>
            <a:off x="323850" y="2205038"/>
            <a:ext cx="86868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i="1">
                <a:solidFill>
                  <a:schemeClr val="tx2"/>
                </a:solidFill>
                <a:latin typeface="Georgia" pitchFamily="18" charset="0"/>
              </a:rPr>
              <a:t>Режим проходных дней в прибрежье и реках должен быть сопряжен (согласован), и направлен на обеспечение наиболее оптимального сопровождения лососей из морской акватории в реки через промысловые участки.</a:t>
            </a:r>
            <a:r>
              <a:rPr lang="ru-RU">
                <a:solidFill>
                  <a:schemeClr val="tx2"/>
                </a:solidFill>
                <a:latin typeface="Georgia" pitchFamily="18" charset="0"/>
              </a:rPr>
              <a:t>  1 проходной день в неделю на период хода – 14%</a:t>
            </a:r>
            <a:r>
              <a:rPr lang="en-US">
                <a:solidFill>
                  <a:schemeClr val="tx2"/>
                </a:solidFill>
                <a:latin typeface="Georgia" pitchFamily="18" charset="0"/>
              </a:rPr>
              <a:t>;</a:t>
            </a:r>
            <a:r>
              <a:rPr lang="ru-RU">
                <a:solidFill>
                  <a:schemeClr val="tx2"/>
                </a:solidFill>
                <a:latin typeface="Georgia" pitchFamily="18" charset="0"/>
              </a:rPr>
              <a:t> 2 дня – 29%</a:t>
            </a:r>
            <a:r>
              <a:rPr lang="en-US">
                <a:solidFill>
                  <a:schemeClr val="tx2"/>
                </a:solidFill>
                <a:latin typeface="Georgia" pitchFamily="18" charset="0"/>
              </a:rPr>
              <a:t>;</a:t>
            </a:r>
            <a:r>
              <a:rPr lang="ru-RU">
                <a:solidFill>
                  <a:schemeClr val="tx2"/>
                </a:solidFill>
                <a:latin typeface="Georgia" pitchFamily="18" charset="0"/>
              </a:rPr>
              <a:t>    3 дня - до 43% от общего подхода.</a:t>
            </a:r>
          </a:p>
        </p:txBody>
      </p:sp>
      <p:sp>
        <p:nvSpPr>
          <p:cNvPr id="182277" name="Rectangle 5"/>
          <p:cNvSpPr>
            <a:spLocks/>
          </p:cNvSpPr>
          <p:nvPr/>
        </p:nvSpPr>
        <p:spPr bwMode="auto">
          <a:xfrm>
            <a:off x="250825" y="3789363"/>
            <a:ext cx="8686800" cy="179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i="1" dirty="0">
                <a:solidFill>
                  <a:schemeClr val="tx2"/>
                </a:solidFill>
                <a:latin typeface="Georgia" pitchFamily="18" charset="0"/>
              </a:rPr>
              <a:t>Меры регулирования промысла, устанавливающие его ограничения могут утверждаться перед путиной в рамках О</a:t>
            </a:r>
            <a:r>
              <a:rPr lang="ru-RU" i="1" dirty="0" smtClean="0">
                <a:solidFill>
                  <a:schemeClr val="tx2"/>
                </a:solidFill>
                <a:latin typeface="Georgia" pitchFamily="18" charset="0"/>
              </a:rPr>
              <a:t>траслевого </a:t>
            </a:r>
            <a:r>
              <a:rPr lang="ru-RU" i="1" dirty="0">
                <a:solidFill>
                  <a:schemeClr val="tx2"/>
                </a:solidFill>
                <a:latin typeface="Georgia" pitchFamily="18" charset="0"/>
              </a:rPr>
              <a:t>Совета. В виде рекомендаций региональных институтов, одобренных </a:t>
            </a:r>
            <a:r>
              <a:rPr lang="ru-RU" i="1" dirty="0" smtClean="0">
                <a:solidFill>
                  <a:schemeClr val="tx2"/>
                </a:solidFill>
                <a:latin typeface="Georgia" pitchFamily="18" charset="0"/>
              </a:rPr>
              <a:t>Отраслевым Советом, </a:t>
            </a:r>
            <a:r>
              <a:rPr lang="ru-RU" i="1" dirty="0">
                <a:solidFill>
                  <a:schemeClr val="tx2"/>
                </a:solidFill>
                <a:latin typeface="Georgia" pitchFamily="18" charset="0"/>
              </a:rPr>
              <a:t>рекомендоваться для утверждения региональными Комиссиями. Изменения в режиме управления промыслом </a:t>
            </a:r>
            <a:r>
              <a:rPr lang="ru-RU" i="1" dirty="0" smtClean="0">
                <a:solidFill>
                  <a:schemeClr val="tx2"/>
                </a:solidFill>
                <a:latin typeface="Georgia" pitchFamily="18" charset="0"/>
              </a:rPr>
              <a:t>в ходе путины предполагают </a:t>
            </a:r>
            <a:r>
              <a:rPr lang="ru-RU" i="1" dirty="0">
                <a:solidFill>
                  <a:schemeClr val="tx2"/>
                </a:solidFill>
                <a:latin typeface="Georgia" pitchFamily="18" charset="0"/>
              </a:rPr>
              <a:t>повторное прохождение процедуры через согласование с БОС.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Авиаучет производителей нерки на нерестилищах  (оз.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Азабачье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124744"/>
            <a:ext cx="8712200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1889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1800" cap="none" smtClean="0">
                <a:effectLst/>
                <a:latin typeface="Georgia" pitchFamily="18" charset="0"/>
              </a:rPr>
              <a:t>СЛАЙД 2.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Локализация мест сбора материала по учету покатной миграции (слева) и 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                        биостатистики по производителям (справа). </a:t>
            </a:r>
          </a:p>
        </p:txBody>
      </p:sp>
      <p:pic>
        <p:nvPicPr>
          <p:cNvPr id="83971" name="Picture 4" descr="Карта с местами ска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38735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5" descr="Карта с реками, где работаем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65663" y="1341438"/>
            <a:ext cx="3905250" cy="5516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1889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1800" cap="none" smtClean="0">
                <a:effectLst/>
                <a:latin typeface="Georgia" pitchFamily="18" charset="0"/>
              </a:rPr>
              <a:t>СЛАЙД 3.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Соответствие фактической структуры уловов ожидаемой по материалам       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           прогноза подходов нерки рр. Озерная и Камчатка в 2017 г. 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ph sz="half" idx="4294967295"/>
          </p:nvPr>
        </p:nvGraphicFramePr>
        <p:xfrm>
          <a:off x="1331913" y="3706813"/>
          <a:ext cx="6335712" cy="3151187"/>
        </p:xfrm>
        <a:graphic>
          <a:graphicData uri="http://schemas.openxmlformats.org/presentationml/2006/ole">
            <p:oleObj spid="_x0000_s1026" name="Диаграмма" r:id="rId3" imgW="7581884" imgH="3771802" progId="Excel.Chart.8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>
            <p:ph sz="half" idx="4294967295"/>
          </p:nvPr>
        </p:nvGraphicFramePr>
        <p:xfrm>
          <a:off x="1331913" y="908050"/>
          <a:ext cx="6264275" cy="3113088"/>
        </p:xfrm>
        <a:graphic>
          <a:graphicData uri="http://schemas.openxmlformats.org/presentationml/2006/ole">
            <p:oleObj spid="_x0000_s1027" name="Диаграмма" r:id="rId4" imgW="7572351" imgH="376224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115888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1800" cap="none" smtClean="0">
                <a:effectLst/>
                <a:latin typeface="Georgia" pitchFamily="18" charset="0"/>
              </a:rPr>
              <a:t>СЛАЙД 4. 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                                                 Авиаучетные работы.</a:t>
            </a:r>
          </a:p>
        </p:txBody>
      </p:sp>
      <p:pic>
        <p:nvPicPr>
          <p:cNvPr id="2052" name="Picture 4" descr="DSC_009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054100"/>
            <a:ext cx="7705725" cy="5135563"/>
          </a:xfrm>
        </p:spPr>
      </p:pic>
      <p:sp>
        <p:nvSpPr>
          <p:cNvPr id="2053" name="Rectangle 5"/>
          <p:cNvSpPr>
            <a:spLocks/>
          </p:cNvSpPr>
          <p:nvPr/>
        </p:nvSpPr>
        <p:spPr bwMode="auto">
          <a:xfrm>
            <a:off x="900113" y="1412875"/>
            <a:ext cx="46085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>
                <a:solidFill>
                  <a:schemeClr val="tx2"/>
                </a:solidFill>
                <a:latin typeface="Georgia" pitchFamily="18" charset="0"/>
              </a:rPr>
              <a:t>    Потребность</a:t>
            </a:r>
            <a:r>
              <a:rPr lang="en-US">
                <a:solidFill>
                  <a:schemeClr val="tx2"/>
                </a:solidFill>
                <a:latin typeface="Georgia" pitchFamily="18" charset="0"/>
              </a:rPr>
              <a:t>:</a:t>
            </a:r>
            <a:r>
              <a:rPr lang="ru-RU">
                <a:solidFill>
                  <a:schemeClr val="tx2"/>
                </a:solidFill>
                <a:latin typeface="Georgia" pitchFamily="18" charset="0"/>
              </a:rPr>
              <a:t>   </a:t>
            </a:r>
            <a:br>
              <a:rPr lang="ru-RU">
                <a:solidFill>
                  <a:schemeClr val="tx2"/>
                </a:solidFill>
                <a:latin typeface="Georgia" pitchFamily="18" charset="0"/>
              </a:rPr>
            </a:br>
            <a:r>
              <a:rPr lang="ru-RU">
                <a:solidFill>
                  <a:schemeClr val="tx2"/>
                </a:solidFill>
                <a:latin typeface="Georgia" pitchFamily="18" charset="0"/>
              </a:rPr>
              <a:t>   тотальный учет  -  500 часов</a:t>
            </a:r>
            <a:br>
              <a:rPr lang="ru-RU">
                <a:solidFill>
                  <a:schemeClr val="tx2"/>
                </a:solidFill>
                <a:latin typeface="Georgia" pitchFamily="18" charset="0"/>
              </a:rPr>
            </a:br>
            <a:r>
              <a:rPr lang="ru-RU">
                <a:solidFill>
                  <a:schemeClr val="tx2"/>
                </a:solidFill>
                <a:latin typeface="Georgia" pitchFamily="18" charset="0"/>
              </a:rPr>
              <a:t>  по реперным водоемам – 250 часов фактический налет (ср. 5 лет)–107 часов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292725" y="1052513"/>
          <a:ext cx="3200400" cy="1825625"/>
        </p:xfrm>
        <a:graphic>
          <a:graphicData uri="http://schemas.openxmlformats.org/presentationml/2006/ole">
            <p:oleObj spid="_x0000_s2050" name="Диаграмма" r:id="rId4" imgW="5105319" imgH="284813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115888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1800" cap="none" smtClean="0">
                <a:effectLst/>
                <a:latin typeface="Georgia" pitchFamily="18" charset="0"/>
              </a:rPr>
              <a:t>СЛАЙД 5.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                       Рыбоучетное заграждение в истоке р. Озерная </a:t>
            </a:r>
          </a:p>
        </p:txBody>
      </p:sp>
      <p:pic>
        <p:nvPicPr>
          <p:cNvPr id="84995" name="Picture 4" descr="DSC_795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205038"/>
            <a:ext cx="5400675" cy="3616325"/>
          </a:xfrm>
        </p:spPr>
      </p:pic>
      <p:pic>
        <p:nvPicPr>
          <p:cNvPr id="84996" name="Picture 5" descr="IMG-20150804-WA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484313"/>
            <a:ext cx="5148262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12875"/>
            <a:ext cx="4191000" cy="4392613"/>
          </a:xfrm>
        </p:spPr>
      </p:pic>
      <p:pic>
        <p:nvPicPr>
          <p:cNvPr id="86019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412875"/>
            <a:ext cx="4343400" cy="4392613"/>
          </a:xfrm>
        </p:spPr>
      </p:pic>
      <p:sp>
        <p:nvSpPr>
          <p:cNvPr id="86020" name="Rectangle 5"/>
          <p:cNvSpPr>
            <a:spLocks/>
          </p:cNvSpPr>
          <p:nvPr/>
        </p:nvSpPr>
        <p:spPr bwMode="auto">
          <a:xfrm>
            <a:off x="250825" y="188913"/>
            <a:ext cx="8686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>
                <a:solidFill>
                  <a:schemeClr val="tx2"/>
                </a:solidFill>
                <a:latin typeface="Georgia" pitchFamily="18" charset="0"/>
              </a:rPr>
              <a:t>СЛАЙД 6.</a:t>
            </a:r>
            <a:br>
              <a:rPr lang="ru-RU">
                <a:solidFill>
                  <a:schemeClr val="tx2"/>
                </a:solidFill>
                <a:latin typeface="Georgia" pitchFamily="18" charset="0"/>
              </a:rPr>
            </a:br>
            <a:r>
              <a:rPr lang="ru-RU">
                <a:solidFill>
                  <a:schemeClr val="tx2"/>
                </a:solidFill>
                <a:latin typeface="Georgia" pitchFamily="18" charset="0"/>
              </a:rPr>
              <a:t>                        </a:t>
            </a:r>
            <a:br>
              <a:rPr lang="ru-RU">
                <a:solidFill>
                  <a:schemeClr val="tx2"/>
                </a:solidFill>
                <a:latin typeface="Georgia" pitchFamily="18" charset="0"/>
              </a:rPr>
            </a:br>
            <a:r>
              <a:rPr lang="ru-RU">
                <a:solidFill>
                  <a:schemeClr val="tx2"/>
                </a:solidFill>
                <a:latin typeface="Georgia" pitchFamily="18" charset="0"/>
              </a:rPr>
              <a:t>               Работы по гидроакустической регистрации  производителей в            </a:t>
            </a:r>
            <a:br>
              <a:rPr lang="ru-RU">
                <a:solidFill>
                  <a:schemeClr val="tx2"/>
                </a:solidFill>
                <a:latin typeface="Georgia" pitchFamily="18" charset="0"/>
              </a:rPr>
            </a:br>
            <a:r>
              <a:rPr lang="ru-RU">
                <a:solidFill>
                  <a:schemeClr val="tx2"/>
                </a:solidFill>
                <a:latin typeface="Georgia" pitchFamily="18" charset="0"/>
              </a:rPr>
              <a:t>                                       бас. р. Кихчик (2012 г.) и р. Утка (2013 г.).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Documents and Settings\fadeev\Рабочий стол\Конференция ВНИРО\Новая папка (4)\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785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4608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763713" y="1844675"/>
            <a:ext cx="1584325" cy="1800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045" name="Line 7"/>
          <p:cNvSpPr>
            <a:spLocks noChangeShapeType="1"/>
          </p:cNvSpPr>
          <p:nvPr/>
        </p:nvSpPr>
        <p:spPr bwMode="auto">
          <a:xfrm flipH="1" flipV="1">
            <a:off x="3348038" y="2420938"/>
            <a:ext cx="2016125" cy="71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6" name="TextBox 8"/>
          <p:cNvSpPr txBox="1">
            <a:spLocks noChangeArrowheads="1"/>
          </p:cNvSpPr>
          <p:nvPr/>
        </p:nvSpPr>
        <p:spPr bwMode="auto">
          <a:xfrm>
            <a:off x="5435600" y="22764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55 тыс.</a:t>
            </a:r>
          </a:p>
        </p:txBody>
      </p:sp>
      <p:sp>
        <p:nvSpPr>
          <p:cNvPr id="87047" name="Line 9"/>
          <p:cNvSpPr>
            <a:spLocks noChangeShapeType="1"/>
          </p:cNvSpPr>
          <p:nvPr/>
        </p:nvSpPr>
        <p:spPr bwMode="auto">
          <a:xfrm flipH="1">
            <a:off x="6300788" y="2708275"/>
            <a:ext cx="1511300" cy="714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8" name="Rectangle 10"/>
          <p:cNvSpPr>
            <a:spLocks/>
          </p:cNvSpPr>
          <p:nvPr/>
        </p:nvSpPr>
        <p:spPr bwMode="auto">
          <a:xfrm>
            <a:off x="179388" y="188913"/>
            <a:ext cx="8686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>
                <a:solidFill>
                  <a:schemeClr val="tx2"/>
                </a:solidFill>
                <a:latin typeface="Georgia" pitchFamily="18" charset="0"/>
              </a:rPr>
              <a:t>СЛАЙД 7.</a:t>
            </a:r>
            <a:br>
              <a:rPr lang="ru-RU">
                <a:solidFill>
                  <a:schemeClr val="tx2"/>
                </a:solidFill>
                <a:latin typeface="Georgia" pitchFamily="18" charset="0"/>
              </a:rPr>
            </a:br>
            <a:r>
              <a:rPr lang="ru-RU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en-US">
                <a:solidFill>
                  <a:schemeClr val="tx2"/>
                </a:solidFill>
                <a:latin typeface="Georgia" pitchFamily="18" charset="0"/>
              </a:rPr>
              <a:t>       </a:t>
            </a:r>
            <a:r>
              <a:rPr lang="ru-RU">
                <a:solidFill>
                  <a:schemeClr val="tx2"/>
                </a:solidFill>
                <a:latin typeface="Georgia" pitchFamily="18" charset="0"/>
              </a:rPr>
              <a:t>Комплексные работы по учету пропуска производителей лососей на контрольном створе с использованием гидроакустического комплекса </a:t>
            </a:r>
            <a:r>
              <a:rPr lang="en-US">
                <a:solidFill>
                  <a:schemeClr val="tx2"/>
                </a:solidFill>
                <a:latin typeface="Georgia" pitchFamily="18" charset="0"/>
              </a:rPr>
              <a:t>NetCor</a:t>
            </a:r>
            <a:r>
              <a:rPr lang="ru-RU">
                <a:solidFill>
                  <a:schemeClr val="tx2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87049" name="Прямоугольник 2"/>
          <p:cNvSpPr>
            <a:spLocks noChangeArrowheads="1"/>
          </p:cNvSpPr>
          <p:nvPr/>
        </p:nvSpPr>
        <p:spPr bwMode="auto">
          <a:xfrm>
            <a:off x="4500563" y="3644900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гидроакустический 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 пр. Азабачья</a:t>
            </a:r>
          </a:p>
        </p:txBody>
      </p:sp>
      <p:sp>
        <p:nvSpPr>
          <p:cNvPr id="87050" name="Прямоугольник 2"/>
          <p:cNvSpPr>
            <a:spLocks noChangeArrowheads="1"/>
          </p:cNvSpPr>
          <p:nvPr/>
        </p:nvSpPr>
        <p:spPr bwMode="auto">
          <a:xfrm>
            <a:off x="7380288" y="1773238"/>
            <a:ext cx="16557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контрольный 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 </a:t>
            </a:r>
          </a:p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(РПУ № 832)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Карта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836613"/>
            <a:ext cx="6913562" cy="3006725"/>
          </a:xfrm>
        </p:spPr>
      </p:pic>
      <p:sp>
        <p:nvSpPr>
          <p:cNvPr id="88067" name="Rectangle 5"/>
          <p:cNvSpPr>
            <a:spLocks/>
          </p:cNvSpPr>
          <p:nvPr>
            <p:ph type="title" idx="4294967295"/>
          </p:nvPr>
        </p:nvSpPr>
        <p:spPr bwMode="auto">
          <a:xfrm>
            <a:off x="250825" y="188913"/>
            <a:ext cx="8686800" cy="7191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1800" cap="none" smtClean="0">
                <a:effectLst/>
                <a:latin typeface="Georgia" pitchFamily="18" charset="0"/>
              </a:rPr>
              <a:t>СЛАЙД 8.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</a:t>
            </a:r>
            <a:r>
              <a:rPr lang="en-US" sz="1800" cap="none" smtClean="0">
                <a:effectLst/>
                <a:latin typeface="Georgia" pitchFamily="18" charset="0"/>
              </a:rPr>
              <a:t>       </a:t>
            </a:r>
            <a:r>
              <a:rPr lang="ru-RU" sz="1800" cap="none" smtClean="0">
                <a:effectLst/>
                <a:latin typeface="Georgia" pitchFamily="18" charset="0"/>
              </a:rPr>
              <a:t>      Калибровка гидроакустического комплекса </a:t>
            </a:r>
            <a:r>
              <a:rPr lang="en-US" sz="1800" cap="none" smtClean="0">
                <a:effectLst/>
                <a:latin typeface="Georgia" pitchFamily="18" charset="0"/>
              </a:rPr>
              <a:t>DT</a:t>
            </a:r>
            <a:r>
              <a:rPr lang="ru-RU" sz="1800" cap="none" smtClean="0">
                <a:effectLst/>
                <a:latin typeface="Georgia" pitchFamily="18" charset="0"/>
              </a:rPr>
              <a:t>-</a:t>
            </a:r>
            <a:r>
              <a:rPr lang="en-US" sz="1800" cap="none" smtClean="0">
                <a:effectLst/>
                <a:latin typeface="Georgia" pitchFamily="18" charset="0"/>
              </a:rPr>
              <a:t>X BioSonics</a:t>
            </a:r>
            <a:endParaRPr lang="ru-RU" sz="1800" cap="none" smtClean="0">
              <a:effectLst/>
              <a:latin typeface="Georgia" pitchFamily="18" charset="0"/>
            </a:endParaRPr>
          </a:p>
        </p:txBody>
      </p:sp>
      <p:pic>
        <p:nvPicPr>
          <p:cNvPr id="88068" name="Picture 6" descr="Установка в момент рунного х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860800"/>
            <a:ext cx="3438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7" descr="DT-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60800"/>
            <a:ext cx="3071812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333375"/>
            <a:ext cx="8686800" cy="13684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800" cap="none" smtClean="0">
                <a:effectLst/>
                <a:latin typeface="Georgia" pitchFamily="18" charset="0"/>
              </a:rPr>
              <a:t>СЛАЙД 9.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/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    Распределение (экз./трал.) молоди нерки в июле 2017 г. (слева), связь учтенной численности молоди нерки в прибрежных водах Западной Камчатки                 </a:t>
            </a:r>
            <a:br>
              <a:rPr lang="ru-RU" sz="1800" cap="none" smtClean="0">
                <a:effectLst/>
                <a:latin typeface="Georgia" pitchFamily="18" charset="0"/>
              </a:rPr>
            </a:br>
            <a:r>
              <a:rPr lang="ru-RU" sz="1800" cap="none" smtClean="0">
                <a:effectLst/>
                <a:latin typeface="Georgia" pitchFamily="18" charset="0"/>
              </a:rPr>
              <a:t>                     с численностью покатников из оз. Курильское (справа) 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44675"/>
            <a:ext cx="3224213" cy="4868863"/>
          </a:xfrm>
        </p:spPr>
      </p:pic>
      <p:pic>
        <p:nvPicPr>
          <p:cNvPr id="890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565400"/>
            <a:ext cx="468630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312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Georgia</vt:lpstr>
      <vt:lpstr>Times New Roman</vt:lpstr>
      <vt:lpstr>Arial Cyr</vt:lpstr>
      <vt:lpstr>Трек</vt:lpstr>
      <vt:lpstr>1_Трек</vt:lpstr>
      <vt:lpstr>2_Трек</vt:lpstr>
      <vt:lpstr>3_Трек</vt:lpstr>
      <vt:lpstr>5_Трек</vt:lpstr>
      <vt:lpstr>4_Трек</vt:lpstr>
      <vt:lpstr>6_Трек</vt:lpstr>
      <vt:lpstr>Диаграмма Microsoft Office Excel</vt:lpstr>
      <vt:lpstr>Слайд 1</vt:lpstr>
      <vt:lpstr>СЛАЙД 2. Локализация мест сбора материала по учету покатной миграции (слева) и                           биостатистики по производителям (справа). </vt:lpstr>
      <vt:lpstr>СЛАЙД 3. Соответствие фактической структуры уловов ожидаемой по материалам                    прогноза подходов нерки рр. Озерная и Камчатка в 2017 г. </vt:lpstr>
      <vt:lpstr>СЛАЙД 4.                                                    Авиаучетные работы.</vt:lpstr>
      <vt:lpstr>СЛАЙД 5.                         Рыбоучетное заграждение в истоке р. Озерная </vt:lpstr>
      <vt:lpstr>Слайд 6</vt:lpstr>
      <vt:lpstr>Слайд 7</vt:lpstr>
      <vt:lpstr>СЛАЙД 8.               Калибровка гидроакустического комплекса DT-X BioSonics</vt:lpstr>
      <vt:lpstr>СЛАЙД 9.       Распределение (экз./трал.) молоди нерки в июле 2017 г. (слева), связь учтенной численности молоди нерки в прибрежных водах Западной Камчатки                                       с численностью покатников из оз. Курильское (справа) </vt:lpstr>
      <vt:lpstr>СЛАЙД 10.  Пропуск и вылов производителей (слева направо) горбуши, кеты и нерки в                                                            Камчатском крае в 2017 г. </vt:lpstr>
      <vt:lpstr>СЛАЙД 11.                    Cоотношение прогноз/факт по вылову основных запасов  тихоокеанских лососей в Камчатском регионе.</vt:lpstr>
      <vt:lpstr>СЛАЙД 12.  Распределение вылова горбуши в Карагинской подзоне в 2017 г.</vt:lpstr>
      <vt:lpstr>СЛАЙД 13.  Распределение уловов (слева) и региональное соотношение молоди горбуши в        объединенных выборках (справа), экз./траление. НИС «ТИНРО» и НИС                                         «Профессор Кагановский» в 2016 г. </vt:lpstr>
      <vt:lpstr>СЛАЙД 14.   Уловы молоди горбуши (слева) и температурный фон (справа) при траловой съемке НИС «ТИНРО» 14-30 сентября 2017 г., экз./траление.</vt:lpstr>
      <vt:lpstr>Слайд 15</vt:lpstr>
      <vt:lpstr>Авиаучет производителей нерки на нерестилищах  (оз. Азабачье)</vt:lpstr>
    </vt:vector>
  </TitlesOfParts>
  <Company>KamchatNIRO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fadeev</dc:creator>
  <cp:lastModifiedBy>Shevlyakov</cp:lastModifiedBy>
  <cp:revision>33</cp:revision>
  <dcterms:created xsi:type="dcterms:W3CDTF">2017-04-04T23:53:55Z</dcterms:created>
  <dcterms:modified xsi:type="dcterms:W3CDTF">2017-11-06T03:03:07Z</dcterms:modified>
</cp:coreProperties>
</file>