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75" r:id="rId3"/>
    <p:sldId id="276" r:id="rId4"/>
    <p:sldId id="277" r:id="rId5"/>
    <p:sldId id="278" r:id="rId6"/>
    <p:sldId id="282" r:id="rId7"/>
    <p:sldId id="279" r:id="rId8"/>
    <p:sldId id="280" r:id="rId9"/>
    <p:sldId id="281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4" r:id="rId20"/>
    <p:sldId id="296" r:id="rId21"/>
    <p:sldId id="297" r:id="rId22"/>
    <p:sldId id="293" r:id="rId23"/>
    <p:sldId id="295" r:id="rId24"/>
    <p:sldId id="272" r:id="rId25"/>
    <p:sldId id="27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05677"/>
    <a:srgbClr val="009FBC"/>
    <a:srgbClr val="5BB8B3"/>
    <a:srgbClr val="5AB7B2"/>
    <a:srgbClr val="64C5E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000" autoAdjust="0"/>
    <p:restoredTop sz="92223" autoAdjust="0"/>
  </p:normalViewPr>
  <p:slideViewPr>
    <p:cSldViewPr snapToGrid="0">
      <p:cViewPr varScale="1">
        <p:scale>
          <a:sx n="63" d="100"/>
          <a:sy n="63" d="100"/>
        </p:scale>
        <p:origin x="-1172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EA7FC-78CC-4207-BEBE-7296AC27BBD7}" type="datetimeFigureOut">
              <a:rPr lang="en-CA" smtClean="0"/>
              <a:pPr/>
              <a:t>2017-11-06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D2CA0-D433-41E1-B9EE-DE455362DEB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420871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D2CA0-D433-41E1-B9EE-DE455362DEBB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66260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D2CA0-D433-41E1-B9EE-DE455362DEBB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116418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D2CA0-D433-41E1-B9EE-DE455362DEBB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511515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D2CA0-D433-41E1-B9EE-DE455362DEBB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709174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8753"/>
            <a:ext cx="9144000" cy="699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824" y="1819649"/>
            <a:ext cx="7772400" cy="2201022"/>
          </a:xfrm>
        </p:spPr>
        <p:txBody>
          <a:bodyPr anchor="b">
            <a:normAutofit/>
          </a:bodyPr>
          <a:lstStyle>
            <a:lvl1pPr algn="ctr">
              <a:defRPr lang="en-US" sz="6000" kern="1200" dirty="0">
                <a:solidFill>
                  <a:srgbClr val="00567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4024" y="4169106"/>
            <a:ext cx="6858000" cy="1655762"/>
          </a:xfrm>
        </p:spPr>
        <p:txBody>
          <a:bodyPr/>
          <a:lstStyle>
            <a:lvl1pPr marL="0" indent="0" algn="ctr">
              <a:buNone/>
              <a:defRPr lang="en-US" sz="2400" b="1" kern="1200" dirty="0">
                <a:solidFill>
                  <a:srgbClr val="5BB8B3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06891" y="445712"/>
            <a:ext cx="2104955" cy="135330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-47298"/>
            <a:ext cx="9144000" cy="297277"/>
          </a:xfrm>
          <a:prstGeom prst="rect">
            <a:avLst/>
          </a:prstGeom>
          <a:solidFill>
            <a:srgbClr val="0056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 userDrawn="1"/>
        </p:nvSpPr>
        <p:spPr>
          <a:xfrm>
            <a:off x="0" y="6854321"/>
            <a:ext cx="9144000" cy="45719"/>
          </a:xfrm>
          <a:prstGeom prst="rect">
            <a:avLst/>
          </a:prstGeom>
          <a:solidFill>
            <a:srgbClr val="0056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08022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2C97E-4ECB-43F2-B639-F290061A3F18}" type="datetimeFigureOut">
              <a:rPr lang="en-CA" smtClean="0"/>
              <a:pPr/>
              <a:t>2017-11-06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6E28-4E66-49DE-A3FA-27D54EF6343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6528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3337" cy="1325563"/>
          </a:xfrm>
        </p:spPr>
        <p:txBody>
          <a:bodyPr/>
          <a:lstStyle>
            <a:lvl1pPr>
              <a:defRPr baseline="0">
                <a:solidFill>
                  <a:srgbClr val="00567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288" y="2157037"/>
            <a:ext cx="7886700" cy="3171019"/>
          </a:xfrm>
        </p:spPr>
        <p:txBody>
          <a:bodyPr/>
          <a:lstStyle>
            <a:lvl1pPr>
              <a:defRPr>
                <a:solidFill>
                  <a:srgbClr val="005677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2C97E-4ECB-43F2-B639-F290061A3F18}" type="datetimeFigureOut">
              <a:rPr lang="en-CA" smtClean="0"/>
              <a:pPr/>
              <a:t>2017-11-06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6E28-4E66-49DE-A3FA-27D54EF63435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74879" y="5495118"/>
            <a:ext cx="1623541" cy="104379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-47298"/>
            <a:ext cx="9144000" cy="297277"/>
          </a:xfrm>
          <a:prstGeom prst="rect">
            <a:avLst/>
          </a:prstGeom>
          <a:solidFill>
            <a:srgbClr val="0056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1899"/>
            <a:ext cx="9144000" cy="576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709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67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005677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3532970"/>
          </a:xfrm>
        </p:spPr>
        <p:txBody>
          <a:bodyPr/>
          <a:lstStyle>
            <a:lvl1pPr>
              <a:defRPr>
                <a:solidFill>
                  <a:srgbClr val="005677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2C97E-4ECB-43F2-B639-F290061A3F18}" type="datetimeFigureOut">
              <a:rPr lang="en-CA" smtClean="0"/>
              <a:pPr/>
              <a:t>2017-11-06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6E28-4E66-49DE-A3FA-27D54EF63435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74879" y="5495118"/>
            <a:ext cx="1623541" cy="104379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-47298"/>
            <a:ext cx="9144000" cy="297277"/>
          </a:xfrm>
          <a:prstGeom prst="rect">
            <a:avLst/>
          </a:prstGeom>
          <a:solidFill>
            <a:srgbClr val="0056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1899"/>
            <a:ext cx="9144000" cy="576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007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2853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2C97E-4ECB-43F2-B639-F290061A3F18}" type="datetimeFigureOut">
              <a:rPr lang="en-CA" smtClean="0"/>
              <a:pPr/>
              <a:t>2017-11-06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6E28-4E66-49DE-A3FA-27D54EF63435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74879" y="5495118"/>
            <a:ext cx="1623541" cy="104379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-47298"/>
            <a:ext cx="9144000" cy="297277"/>
          </a:xfrm>
          <a:prstGeom prst="rect">
            <a:avLst/>
          </a:prstGeom>
          <a:solidFill>
            <a:srgbClr val="0056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1899"/>
            <a:ext cx="9144000" cy="576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8849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2C97E-4ECB-43F2-B639-F290061A3F18}" type="datetimeFigureOut">
              <a:rPr lang="en-CA" smtClean="0"/>
              <a:pPr/>
              <a:t>2017-11-06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6E28-4E66-49DE-A3FA-27D54EF63435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74879" y="5495118"/>
            <a:ext cx="1623541" cy="104379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-47298"/>
            <a:ext cx="9144000" cy="297277"/>
          </a:xfrm>
          <a:prstGeom prst="rect">
            <a:avLst/>
          </a:prstGeom>
          <a:solidFill>
            <a:srgbClr val="0056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1899"/>
            <a:ext cx="9144000" cy="576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7898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2C97E-4ECB-43F2-B639-F290061A3F18}" type="datetimeFigureOut">
              <a:rPr lang="en-CA" smtClean="0"/>
              <a:pPr/>
              <a:t>2017-11-06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6E28-4E66-49DE-A3FA-27D54EF63435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74879" y="5495118"/>
            <a:ext cx="1623541" cy="104379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-47298"/>
            <a:ext cx="9144000" cy="297277"/>
          </a:xfrm>
          <a:prstGeom prst="rect">
            <a:avLst/>
          </a:prstGeom>
          <a:solidFill>
            <a:srgbClr val="0056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1899"/>
            <a:ext cx="9144000" cy="576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187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2C97E-4ECB-43F2-B639-F290061A3F18}" type="datetimeFigureOut">
              <a:rPr lang="en-CA" smtClean="0"/>
              <a:pPr/>
              <a:t>2017-11-06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6E28-4E66-49DE-A3FA-27D54EF63435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74879" y="5495118"/>
            <a:ext cx="1623541" cy="104379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-47298"/>
            <a:ext cx="9144000" cy="297277"/>
          </a:xfrm>
          <a:prstGeom prst="rect">
            <a:avLst/>
          </a:prstGeom>
          <a:solidFill>
            <a:srgbClr val="0056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1899"/>
            <a:ext cx="9144000" cy="576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394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2C97E-4ECB-43F2-B639-F290061A3F18}" type="datetimeFigureOut">
              <a:rPr lang="en-CA" smtClean="0"/>
              <a:pPr/>
              <a:t>2017-11-06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6E28-4E66-49DE-A3FA-27D54EF63435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74879" y="5495118"/>
            <a:ext cx="1623541" cy="10437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1899"/>
            <a:ext cx="9144000" cy="576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8082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2C97E-4ECB-43F2-B639-F290061A3F18}" type="datetimeFigureOut">
              <a:rPr lang="en-CA" smtClean="0"/>
              <a:pPr/>
              <a:t>2017-11-06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06E28-4E66-49DE-A3FA-27D54EF6343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06871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2C97E-4ECB-43F2-B639-F290061A3F18}" type="datetimeFigureOut">
              <a:rPr lang="en-CA" smtClean="0"/>
              <a:pPr/>
              <a:t>2017-11-06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06E28-4E66-49DE-A3FA-27D54EF6343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99700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835" y="1968084"/>
            <a:ext cx="8570259" cy="1400267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Некоторые итоги лососевой путины-2017.</a:t>
            </a:r>
            <a:endParaRPr lang="ru-RU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4024" y="4169106"/>
            <a:ext cx="6858000" cy="869425"/>
          </a:xfrm>
        </p:spPr>
        <p:txBody>
          <a:bodyPr>
            <a:normAutofit/>
          </a:bodyPr>
          <a:lstStyle/>
          <a:p>
            <a:r>
              <a:rPr lang="ru-RU" b="0" dirty="0" smtClean="0">
                <a:solidFill>
                  <a:srgbClr val="005677"/>
                </a:solidFill>
              </a:rPr>
              <a:t>Шунтов В.П. </a:t>
            </a:r>
            <a:r>
              <a:rPr lang="ru-RU" b="0" dirty="0" err="1" smtClean="0">
                <a:solidFill>
                  <a:srgbClr val="005677"/>
                </a:solidFill>
              </a:rPr>
              <a:t>Мельников.И.В</a:t>
            </a:r>
            <a:r>
              <a:rPr lang="ru-RU" b="0" dirty="0" smtClean="0">
                <a:solidFill>
                  <a:srgbClr val="005677"/>
                </a:solidFill>
              </a:rPr>
              <a:t>., </a:t>
            </a:r>
            <a:r>
              <a:rPr lang="ru-RU" b="0" dirty="0" smtClean="0">
                <a:solidFill>
                  <a:srgbClr val="005677"/>
                </a:solidFill>
              </a:rPr>
              <a:t>ФГБНУ </a:t>
            </a:r>
            <a:r>
              <a:rPr lang="ru-RU" b="0" dirty="0" smtClean="0">
                <a:solidFill>
                  <a:srgbClr val="005677"/>
                </a:solidFill>
              </a:rPr>
              <a:t>«ТИНРО-Центр», Владивосток.</a:t>
            </a:r>
            <a:endParaRPr lang="en-CA" b="0" dirty="0">
              <a:solidFill>
                <a:srgbClr val="005677"/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63634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603" y="1203650"/>
            <a:ext cx="86308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Основные недостатки траловых съемок в Беринговом море: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В Беринговом море и прилегающих водах Восточной Камчатки горбуша преимущественно относится к одному промысловому району – Восточной Камчатке (примесь северной, Чукотской, очень невелика) точность учета скатившейся молоди зависит только от выбора правильных сроков проведения работ (рано – не вся рыба скатилась в море, недоучет, поздно – часть сеголетков уже покинет ИЭЗ России и сместиться в воды США, тоже недоучет).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При проведении летней траловой съемки как правило учесть всю подходящую рыбу не удается, часть всегда находится в </a:t>
            </a:r>
            <a:r>
              <a:rPr lang="ru-RU" dirty="0" err="1" smtClean="0"/>
              <a:t>экономзоне</a:t>
            </a:r>
            <a:r>
              <a:rPr lang="ru-RU" dirty="0" smtClean="0"/>
              <a:t> США, поэтому количественные оценки приходится корректировать исходя из соотношения полов в уловах.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Практически ничего не известно о зимовальном периоде в жизни горбуши этого региона, кроме предполагаемого места зимовки – вблизи залива Аляска и южной части Берингова моря в пределах ИЭЗ США. Оценить </a:t>
            </a:r>
            <a:r>
              <a:rPr lang="ru-RU" dirty="0" err="1" smtClean="0"/>
              <a:t>экосистемные</a:t>
            </a:r>
            <a:r>
              <a:rPr lang="ru-RU" dirty="0" smtClean="0"/>
              <a:t> потери в период зимовки, а тем более прогнозировать их невозможно, в отдельные годы </a:t>
            </a:r>
            <a:r>
              <a:rPr lang="ru-RU" dirty="0"/>
              <a:t> </a:t>
            </a:r>
            <a:r>
              <a:rPr lang="ru-RU" dirty="0" smtClean="0"/>
              <a:t>они бывают весьма существенными, но обычно меньше, чем у </a:t>
            </a:r>
            <a:r>
              <a:rPr lang="ru-RU" dirty="0" err="1" smtClean="0"/>
              <a:t>охотоморских</a:t>
            </a:r>
            <a:r>
              <a:rPr lang="ru-RU" dirty="0" smtClean="0"/>
              <a:t> стад.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3303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12" y="927504"/>
            <a:ext cx="5137132" cy="52798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9278" y="379836"/>
            <a:ext cx="7453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НИС «ТИНРО</a:t>
            </a:r>
            <a:r>
              <a:rPr lang="ru-RU" dirty="0" smtClean="0"/>
              <a:t>». Распределение молоди горбуши 14 - </a:t>
            </a:r>
            <a:r>
              <a:rPr lang="ru-RU" dirty="0"/>
              <a:t>30 сентября 2017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50317" y="1926642"/>
            <a:ext cx="32417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Численность </a:t>
            </a:r>
            <a:r>
              <a:rPr lang="ru-RU" b="1" dirty="0"/>
              <a:t>очередного поколения </a:t>
            </a:r>
            <a:r>
              <a:rPr lang="ru-RU" b="1" dirty="0" err="1"/>
              <a:t>восточноберинговоморской</a:t>
            </a:r>
            <a:r>
              <a:rPr lang="ru-RU" b="1" dirty="0"/>
              <a:t> горбуши нечетных лет ската соответствовала среднему многолетнему </a:t>
            </a:r>
            <a:r>
              <a:rPr lang="ru-RU" b="1" dirty="0" smtClean="0"/>
              <a:t>уровню и составила 100,9 млн. экз. </a:t>
            </a:r>
          </a:p>
          <a:p>
            <a:r>
              <a:rPr lang="ru-RU" b="1" dirty="0" smtClean="0"/>
              <a:t>(2009 г. – 124,5 млн. экз.</a:t>
            </a:r>
          </a:p>
          <a:p>
            <a:r>
              <a:rPr lang="ru-RU" b="1" dirty="0" smtClean="0"/>
              <a:t>2013 г. – 119,6 млн. экз.)</a:t>
            </a:r>
            <a:endParaRPr lang="ru-RU" b="1" dirty="0"/>
          </a:p>
          <a:p>
            <a:r>
              <a:rPr lang="ru-RU" b="1" dirty="0" smtClean="0"/>
              <a:t>Признаков смены доминант пока не прослеживается.</a:t>
            </a:r>
          </a:p>
        </p:txBody>
      </p:sp>
    </p:spTree>
    <p:extLst>
      <p:ext uri="{BB962C8B-B14F-4D97-AF65-F5344CB8AC3E}">
        <p14:creationId xmlns="" xmlns:p14="http://schemas.microsoft.com/office/powerpoint/2010/main" val="8272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0466" y="1203650"/>
            <a:ext cx="79776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Основные недостатки траловых съемок в Охотском море: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В Охотском море осенью горбуша из разных регионов воспроизводства нагуливается в смешанных скоплениях, поэтому требуется применение методов дифференциации стад. </a:t>
            </a:r>
          </a:p>
          <a:p>
            <a:pPr algn="just"/>
            <a:r>
              <a:rPr lang="ru-RU" dirty="0" smtClean="0"/>
              <a:t>На сегодняшний день только специалисты ФГБНУ «</a:t>
            </a:r>
            <a:r>
              <a:rPr lang="ru-RU" dirty="0" err="1" smtClean="0"/>
              <a:t>КамчатНИРО</a:t>
            </a:r>
            <a:r>
              <a:rPr lang="ru-RU" dirty="0" smtClean="0"/>
              <a:t>» проводят эти работы генетическими методами (ВНИРО, обладающее большими возможностями, пока к этой работе не подключилось). Точность дифференциации пока оставляет желать лучшего, но других методов не существует. В 2016 г. полученные оценки были достаточно достоверными, если предположить что в группу «</a:t>
            </a:r>
            <a:r>
              <a:rPr lang="ru-RU" dirty="0" err="1" smtClean="0"/>
              <a:t>Запднокамчатская</a:t>
            </a:r>
            <a:r>
              <a:rPr lang="ru-RU" dirty="0" smtClean="0"/>
              <a:t> и северной части Охотского моря» вошла и горбуша из рек западной части – </a:t>
            </a:r>
            <a:r>
              <a:rPr lang="ru-RU" dirty="0" err="1" smtClean="0"/>
              <a:t>Тугуро-Чумиканского</a:t>
            </a:r>
            <a:r>
              <a:rPr lang="ru-RU" dirty="0" smtClean="0"/>
              <a:t> и </a:t>
            </a:r>
            <a:r>
              <a:rPr lang="ru-RU" dirty="0" err="1" smtClean="0"/>
              <a:t>Аяно</a:t>
            </a:r>
            <a:r>
              <a:rPr lang="ru-RU" dirty="0" smtClean="0"/>
              <a:t>-Майского районов.</a:t>
            </a:r>
          </a:p>
          <a:p>
            <a:pPr algn="just"/>
            <a:r>
              <a:rPr lang="ru-RU" dirty="0" smtClean="0"/>
              <a:t>Есть предложение об изменении сроков съемки и использования для этих целей 2-х судов: существенно дороже, не факт, что удастся получить удобоваримые оценки отдельно для сахалинской и </a:t>
            </a:r>
            <a:r>
              <a:rPr lang="ru-RU" dirty="0" err="1" smtClean="0"/>
              <a:t>западнокамчатской</a:t>
            </a:r>
            <a:r>
              <a:rPr lang="ru-RU" dirty="0" smtClean="0"/>
              <a:t> горбуши, эксперимент впервые будет проведен в 2018 г. </a:t>
            </a:r>
          </a:p>
        </p:txBody>
      </p:sp>
    </p:spTree>
    <p:extLst>
      <p:ext uri="{BB962C8B-B14F-4D97-AF65-F5344CB8AC3E}">
        <p14:creationId xmlns="" xmlns:p14="http://schemas.microsoft.com/office/powerpoint/2010/main" val="142840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52" y="571470"/>
            <a:ext cx="5904762" cy="57523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40814" y="1708722"/>
            <a:ext cx="29352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Процентное соотношение молоди горбуши различных регионов </a:t>
            </a:r>
            <a:r>
              <a:rPr lang="ru-RU" sz="2000" dirty="0" err="1"/>
              <a:t>охотоморского</a:t>
            </a:r>
            <a:r>
              <a:rPr lang="ru-RU" sz="2000" dirty="0"/>
              <a:t> бассейна в выборках из уловов осенней траловой съемки на НИС «Профессор Кагановский» в 2016 г.</a:t>
            </a:r>
          </a:p>
        </p:txBody>
      </p:sp>
    </p:spTree>
    <p:extLst>
      <p:ext uri="{BB962C8B-B14F-4D97-AF65-F5344CB8AC3E}">
        <p14:creationId xmlns="" xmlns:p14="http://schemas.microsoft.com/office/powerpoint/2010/main" val="43543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886" y="1054359"/>
            <a:ext cx="81642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Летняя траловая съемка 2017 г. в </a:t>
            </a:r>
            <a:r>
              <a:rPr lang="ru-RU" b="1" dirty="0" err="1" smtClean="0">
                <a:solidFill>
                  <a:srgbClr val="FF0000"/>
                </a:solidFill>
              </a:rPr>
              <a:t>прикурильских</a:t>
            </a:r>
            <a:r>
              <a:rPr lang="ru-RU" b="1" dirty="0" smtClean="0">
                <a:solidFill>
                  <a:srgbClr val="FF0000"/>
                </a:solidFill>
              </a:rPr>
              <a:t> водах: почему оценка подходов в 2 раза выше, чем реальный вылов в </a:t>
            </a:r>
            <a:r>
              <a:rPr lang="ru-RU" b="1" dirty="0" err="1" smtClean="0">
                <a:solidFill>
                  <a:srgbClr val="FF0000"/>
                </a:solidFill>
              </a:rPr>
              <a:t>Охотоморском</a:t>
            </a:r>
            <a:r>
              <a:rPr lang="ru-RU" b="1" dirty="0" smtClean="0">
                <a:solidFill>
                  <a:srgbClr val="FF0000"/>
                </a:solidFill>
              </a:rPr>
              <a:t>  бассейне.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При выполнении съемки в </a:t>
            </a:r>
            <a:r>
              <a:rPr lang="ru-RU" dirty="0" err="1" smtClean="0"/>
              <a:t>прикурильских</a:t>
            </a:r>
            <a:r>
              <a:rPr lang="ru-RU" dirty="0" smtClean="0"/>
              <a:t> водах была учтена часть многочисленной в 2017 г. горбуши восточной Камчатки, по предварительной оценке не менее 30 млн. экз. (порядка </a:t>
            </a:r>
            <a:r>
              <a:rPr lang="ru-RU" b="1" dirty="0" smtClean="0"/>
              <a:t>20 тыс. т</a:t>
            </a:r>
            <a:r>
              <a:rPr lang="ru-RU" dirty="0" smtClean="0"/>
              <a:t> вылова с учетом соматического роста рыб и </a:t>
            </a:r>
            <a:r>
              <a:rPr lang="ru-RU" dirty="0" err="1" smtClean="0"/>
              <a:t>экосистемных</a:t>
            </a:r>
            <a:r>
              <a:rPr lang="ru-RU" dirty="0" smtClean="0"/>
              <a:t> потерь)  - высокие уловы (до 50 </a:t>
            </a:r>
            <a:r>
              <a:rPr lang="ru-RU" dirty="0" err="1" smtClean="0"/>
              <a:t>экз</a:t>
            </a:r>
            <a:r>
              <a:rPr lang="ru-RU" dirty="0" smtClean="0"/>
              <a:t>/час на севере), соотношение полов в пользу самцов в период, когда рыба Западной Камчатки уже интенсивно заходит в Охотское море, небольшие размеры, высокая зрелость.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При прогнозировании общего вылова горбуши по бассейну используются среднемноголетние значения </a:t>
            </a:r>
            <a:r>
              <a:rPr lang="ru-RU" dirty="0" err="1" smtClean="0"/>
              <a:t>экосистемной</a:t>
            </a:r>
            <a:r>
              <a:rPr lang="ru-RU" dirty="0" smtClean="0"/>
              <a:t> смертности – 50 %, реально она в современный период может быть </a:t>
            </a:r>
            <a:r>
              <a:rPr lang="ru-RU" dirty="0"/>
              <a:t>выше (численность </a:t>
            </a:r>
            <a:r>
              <a:rPr lang="ru-RU" dirty="0" err="1"/>
              <a:t>морзверя</a:t>
            </a:r>
            <a:r>
              <a:rPr lang="ru-RU" dirty="0"/>
              <a:t> сейчас по существу восстановилась и свой естественный урожай они снимают. Серьезного промысла этих потребителей биоресурсов сейчас нет. Но лососей едят и другие хищники, в том числе пелагические и донные рыбы. В настоящее время численность всех этих потребителей находится на хорошем или удовлетворительном </a:t>
            </a:r>
            <a:r>
              <a:rPr lang="ru-RU" dirty="0" smtClean="0"/>
              <a:t>уровне.   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1586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2297" y="1473835"/>
            <a:ext cx="5399405" cy="391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05068" y="476263"/>
            <a:ext cx="7333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Распределение </a:t>
            </a:r>
            <a:r>
              <a:rPr lang="ru-RU" dirty="0"/>
              <a:t>средней массы горбуши в уловах в </a:t>
            </a:r>
            <a:r>
              <a:rPr lang="ru-RU" dirty="0" err="1"/>
              <a:t>прикурильских</a:t>
            </a:r>
            <a:r>
              <a:rPr lang="ru-RU" dirty="0"/>
              <a:t> тихоокеанских водах 1.06–30.06.2017</a:t>
            </a:r>
          </a:p>
        </p:txBody>
      </p:sp>
    </p:spTree>
    <p:extLst>
      <p:ext uri="{BB962C8B-B14F-4D97-AF65-F5344CB8AC3E}">
        <p14:creationId xmlns="" xmlns:p14="http://schemas.microsoft.com/office/powerpoint/2010/main" val="242760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5618" y="1167512"/>
            <a:ext cx="6540758" cy="476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74442" y="421538"/>
            <a:ext cx="7791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Распределение </a:t>
            </a:r>
            <a:r>
              <a:rPr lang="ru-RU" dirty="0"/>
              <a:t>доли самок горбуши и их средних значений ГСИ в уловах в </a:t>
            </a:r>
            <a:r>
              <a:rPr lang="ru-RU" dirty="0" err="1"/>
              <a:t>прикурильских</a:t>
            </a:r>
            <a:r>
              <a:rPr lang="ru-RU" dirty="0"/>
              <a:t> тихоокеанских водах 1.06–30.06.2017</a:t>
            </a:r>
          </a:p>
        </p:txBody>
      </p:sp>
    </p:spTree>
    <p:extLst>
      <p:ext uri="{BB962C8B-B14F-4D97-AF65-F5344CB8AC3E}">
        <p14:creationId xmlns="" xmlns:p14="http://schemas.microsoft.com/office/powerpoint/2010/main" val="323396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531" y="485192"/>
            <a:ext cx="840688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3. </a:t>
            </a:r>
            <a:r>
              <a:rPr lang="ru-RU" dirty="0" smtClean="0"/>
              <a:t>По </a:t>
            </a:r>
            <a:r>
              <a:rPr lang="ru-RU" dirty="0"/>
              <a:t>биологическим признакам (размеры и ГСИ) при съемке удалось приблизительно определить доли летней и осенней форм. На долю осенней формы пришлось только около третьей части. Это подтвердили и результаты промысла. В первую очередь это коснулось южных районов Сахалина. Следует напомнить, что при съемке в СЗТО учитывается не только осенняя горбуша Сахалина и Южных Курил, но и рыба с </a:t>
            </a:r>
            <a:r>
              <a:rPr lang="ru-RU" dirty="0" err="1"/>
              <a:t>хоккайдских</a:t>
            </a:r>
            <a:r>
              <a:rPr lang="ru-RU" dirty="0"/>
              <a:t> ЛРЗ (количество ее в последние годы не превышает нескольких тысяч тонн). Недолов осенней формы в южных промрайонах Сахалина (около 10 тыс. т) в значительной степени компенсировал промысел на Итурупе, где при прогнозе 6,5 тыс. т выловлено 15,4 тыс. т</a:t>
            </a:r>
            <a:r>
              <a:rPr lang="ru-RU" dirty="0" smtClean="0"/>
              <a:t>).</a:t>
            </a:r>
          </a:p>
          <a:p>
            <a:r>
              <a:rPr lang="ru-RU" dirty="0" smtClean="0"/>
              <a:t>4. Исходя из доминирования в уловах летней формы (Западная Камчатка, север Охотского моря и, частично, северо-восточный Сахалин), низких прогнозов по Магаданской области и Хабаровскому краю было сделано предположение, что возможны подходы летней горбуши к северо-восточному Сахалину. Реально горбуша подошла в реки северо-западной части Охотского моря, о чем свидетельствуют: высокий вылов  на северо-западном Сахалине (на 1000 т. больше прогнозного) и переполнение нерестилищ в реках </a:t>
            </a:r>
            <a:r>
              <a:rPr lang="ru-RU" dirty="0" err="1" smtClean="0"/>
              <a:t>Аяно</a:t>
            </a:r>
            <a:r>
              <a:rPr lang="ru-RU" dirty="0" smtClean="0"/>
              <a:t>-майского района (по сообщению С.Ф. Золотухина на обследованных нерестилищах плотность была 300-350 экз./100 м кв. В сумме в реки северо-западной части моря зашло не менее 40 тыс. т горбуши. </a:t>
            </a:r>
            <a:r>
              <a:rPr lang="ru-RU" dirty="0" err="1" smtClean="0"/>
              <a:t>Пргнозировать</a:t>
            </a:r>
            <a:r>
              <a:rPr lang="ru-RU" dirty="0" smtClean="0"/>
              <a:t> эту ситуацию по траловой съемке невозможно, по биологическим характеристикам эти рыбы не отличаются от других летней формы.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7787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4481" y="219852"/>
            <a:ext cx="808964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>
                <a:solidFill>
                  <a:prstClr val="black"/>
                </a:solidFill>
              </a:rPr>
              <a:t>Прогноз вылова горбуши в бассейне Охотского моря в 2017 г. :</a:t>
            </a:r>
          </a:p>
          <a:p>
            <a:pPr lvl="0"/>
            <a:r>
              <a:rPr lang="ru-RU" sz="2800" dirty="0">
                <a:solidFill>
                  <a:prstClr val="black"/>
                </a:solidFill>
              </a:rPr>
              <a:t>1. По осенней траловой съемке 2016 г. -  73 тыс. т</a:t>
            </a:r>
          </a:p>
          <a:p>
            <a:pPr lvl="0"/>
            <a:r>
              <a:rPr lang="ru-RU" sz="2800" dirty="0">
                <a:solidFill>
                  <a:prstClr val="black"/>
                </a:solidFill>
              </a:rPr>
              <a:t>2. По летней траловой съемке 2017 г. – 100 тыс. т</a:t>
            </a:r>
          </a:p>
          <a:p>
            <a:pPr lvl="0"/>
            <a:r>
              <a:rPr lang="ru-RU" sz="2800" dirty="0">
                <a:solidFill>
                  <a:prstClr val="black"/>
                </a:solidFill>
              </a:rPr>
              <a:t>3. По утвержденному прогнозу – 66,7 тыс. т</a:t>
            </a:r>
          </a:p>
          <a:p>
            <a:pPr lvl="0" algn="ctr"/>
            <a:r>
              <a:rPr lang="ru-RU" sz="2800" b="1" dirty="0">
                <a:solidFill>
                  <a:srgbClr val="FF0000"/>
                </a:solidFill>
              </a:rPr>
              <a:t>Реальный вылов – 50,3 тыс. </a:t>
            </a:r>
            <a:r>
              <a:rPr lang="ru-RU" sz="2800" b="1" dirty="0" smtClean="0">
                <a:solidFill>
                  <a:srgbClr val="FF0000"/>
                </a:solidFill>
              </a:rPr>
              <a:t>т</a:t>
            </a:r>
          </a:p>
          <a:p>
            <a:pPr lvl="0"/>
            <a:r>
              <a:rPr lang="ru-RU" sz="2800" b="1" dirty="0" smtClean="0">
                <a:solidFill>
                  <a:srgbClr val="0000FF"/>
                </a:solidFill>
              </a:rPr>
              <a:t>Летняя съемка – 100 тыс. т к вылову</a:t>
            </a:r>
          </a:p>
          <a:p>
            <a:pPr lvl="0"/>
            <a:r>
              <a:rPr lang="ru-RU" sz="2800" b="1" dirty="0" smtClean="0">
                <a:solidFill>
                  <a:srgbClr val="0000FF"/>
                </a:solidFill>
              </a:rPr>
              <a:t>Горбуша восточной камчатки – 20 тыс. т</a:t>
            </a:r>
          </a:p>
          <a:p>
            <a:pPr lvl="0"/>
            <a:r>
              <a:rPr lang="ru-RU" sz="2800" b="1" dirty="0" smtClean="0">
                <a:solidFill>
                  <a:srgbClr val="0000FF"/>
                </a:solidFill>
              </a:rPr>
              <a:t>Вылов в Охотском море – 50,3 тыс. т.</a:t>
            </a:r>
          </a:p>
          <a:p>
            <a:pPr lvl="0"/>
            <a:r>
              <a:rPr lang="ru-RU" sz="2800" b="1" dirty="0" smtClean="0">
                <a:solidFill>
                  <a:srgbClr val="0000FF"/>
                </a:solidFill>
              </a:rPr>
              <a:t>Минимальный возможный вылов в северо-западной части Охотского моря (с учетом необходимого пропуска на нерестилища) – более 20 тыс. т.</a:t>
            </a:r>
          </a:p>
          <a:p>
            <a:pPr lvl="0"/>
            <a:r>
              <a:rPr lang="ru-RU" sz="2800" b="1" dirty="0" smtClean="0">
                <a:solidFill>
                  <a:srgbClr val="0000FF"/>
                </a:solidFill>
              </a:rPr>
              <a:t>Итого: </a:t>
            </a:r>
            <a:r>
              <a:rPr lang="ru-RU" sz="2800" b="1" dirty="0" smtClean="0">
                <a:solidFill>
                  <a:srgbClr val="FF0000"/>
                </a:solidFill>
              </a:rPr>
              <a:t>90,3 тыс. т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136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039" y="466882"/>
            <a:ext cx="6730567" cy="4938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249" y="960701"/>
            <a:ext cx="86401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Снижение уловов тихоокеанских лососей как в России, так и в других странах – явление неизбежное, но:</a:t>
            </a:r>
          </a:p>
          <a:p>
            <a:pPr marL="342900" indent="-342900">
              <a:buAutoNum type="arabicPeriod"/>
            </a:pPr>
            <a:r>
              <a:rPr lang="ru-RU" dirty="0" smtClean="0"/>
              <a:t>Оно не будет катастрофичным и быстрым, в огромном ареале при потеплении центры воспроизводства будут смещаться в более холодные районы (сейчас наблюдается в Канаде и США, у нас – в Охотском море и морях Арктики), в противном случае – в более южные регионы;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Процесс существенно замедлит искусственное воспроизводство, хотя и здесь неизбежно снижение эффективности деятельности заводов (сейчас наблюдаем в Корее, Японии, на юге Сахалинской области и на Курильских островах).</a:t>
            </a:r>
          </a:p>
          <a:p>
            <a:pPr marL="342900" indent="-342900">
              <a:buAutoNum type="arabicPeriod"/>
            </a:pPr>
            <a:r>
              <a:rPr lang="ru-RU" dirty="0" smtClean="0"/>
              <a:t>Учащение случаев ошибочных прогнозов как в большую, так и в меньшую сторону, что связано преимущественно с изменением выживания в эстуариях и в районах зимовки в изменяющихся условиях среды.</a:t>
            </a:r>
          </a:p>
          <a:p>
            <a:endParaRPr lang="ru-RU" dirty="0" smtClean="0"/>
          </a:p>
          <a:p>
            <a:r>
              <a:rPr lang="ru-RU" dirty="0" smtClean="0"/>
              <a:t>В настоящее время в Охотском море проводит учет молоди горбуши НИС «Профессор Кагановский», на сегодняшний день в обследованном районе уже учтено около 2 млрд. экз. горбуши, в том числе и Сахалинской, так что следующий год обещает быть «</a:t>
            </a:r>
            <a:r>
              <a:rPr lang="ru-RU" dirty="0" err="1" smtClean="0"/>
              <a:t>горбушовым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689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8259" y="352216"/>
            <a:ext cx="86509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5677"/>
                </a:solidFill>
                <a:latin typeface="Calibri Light" panose="020F0302020204030204"/>
                <a:ea typeface="+mj-ea"/>
                <a:cs typeface="+mj-cs"/>
              </a:rPr>
              <a:t>Анадромные виды: Тихоокеанские лососи и стальноголовая форель (микижа)</a:t>
            </a:r>
            <a:endParaRPr lang="ru-RU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1433512"/>
            <a:ext cx="8953500" cy="3990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697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38" y="795333"/>
            <a:ext cx="3643249" cy="52586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937" y="244494"/>
            <a:ext cx="8484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5677"/>
                </a:solidFill>
                <a:latin typeface="Calibri Light" panose="020F0302020204030204"/>
              </a:rPr>
              <a:t>Смещение </a:t>
            </a:r>
            <a:r>
              <a:rPr lang="ru-RU" sz="2800" dirty="0">
                <a:solidFill>
                  <a:srgbClr val="005677"/>
                </a:solidFill>
                <a:latin typeface="Calibri Light" panose="020F0302020204030204"/>
              </a:rPr>
              <a:t>нагульных ареалов </a:t>
            </a:r>
            <a:r>
              <a:rPr lang="ru-RU" sz="2800" dirty="0" smtClean="0">
                <a:solidFill>
                  <a:srgbClr val="005677"/>
                </a:solidFill>
                <a:latin typeface="Calibri Light" panose="020F0302020204030204"/>
              </a:rPr>
              <a:t>лососей к северу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2938" y="248016"/>
            <a:ext cx="84841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5677"/>
                </a:solidFill>
                <a:latin typeface="Calibri Light" panose="020F0302020204030204"/>
              </a:rPr>
              <a:t>Смещение </a:t>
            </a:r>
            <a:r>
              <a:rPr lang="ru-RU" sz="2800" dirty="0">
                <a:solidFill>
                  <a:srgbClr val="005677"/>
                </a:solidFill>
                <a:latin typeface="Calibri Light" panose="020F0302020204030204"/>
              </a:rPr>
              <a:t>нагульных ареалов </a:t>
            </a:r>
            <a:r>
              <a:rPr lang="ru-RU" sz="2800" dirty="0" smtClean="0">
                <a:solidFill>
                  <a:srgbClr val="005677"/>
                </a:solidFill>
                <a:latin typeface="Calibri Light" panose="020F0302020204030204"/>
              </a:rPr>
              <a:t>лососей к северу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210" y="867747"/>
            <a:ext cx="4790918" cy="36415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911" y="4691869"/>
            <a:ext cx="3511600" cy="3840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638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659" y="1319411"/>
            <a:ext cx="5938019" cy="28653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5111" y="4623318"/>
            <a:ext cx="71472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вылова горбуши генераций нечетных лет Сахалина и Хоккайдо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118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67" y="743641"/>
            <a:ext cx="4232728" cy="53155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89038" y="1744823"/>
            <a:ext cx="30231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НИС «Профессор Кагановский»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На обследованной акватории учтено уже около </a:t>
            </a:r>
            <a:r>
              <a:rPr lang="ru-RU" b="1" dirty="0" smtClean="0">
                <a:solidFill>
                  <a:srgbClr val="0000FF"/>
                </a:solidFill>
              </a:rPr>
              <a:t>800 млн. экз. молоди горбуши</a:t>
            </a:r>
            <a:r>
              <a:rPr lang="ru-RU" dirty="0" smtClean="0">
                <a:solidFill>
                  <a:srgbClr val="0000FF"/>
                </a:solidFill>
              </a:rPr>
              <a:t>.</a:t>
            </a:r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427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209" y="149290"/>
            <a:ext cx="825759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Что необходимо предпринять?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В годы высокой численности лососей существенно увеличилась промысловая нагрузка на запасы, появилось много новых пользователей, особенно на юге Сахалина, в Амуре. В ближайшие годы в Правила рыболовства будут введены различные ограничения, направленные на снижение количества орудий лова и пр. Они уже активно обсуждаются и будут рассмотрены на ближайшем ДВНПС;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Процветающее браконьерство в условиях снижения запасов – прямая угроза их существованию. Усиление охраны биоресурсов, упорядочение и ограничение любительского рыболовства, рыболовства для нужд КМНС – насущная необходимость;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Как показывает практика, выживание молоди лососей естественного происхождения заметно выше, чем у выпущенной с ЛРЗ, поэтому их строительство на водотоках, где существуют более или менее многочисленные естественные популяции необходимо ограничить.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Следует усилить контроль за заполнением нерестилищ, возможно в некоторых реках и пересмотреть нормы их заполнения в сторону увеличения.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При существующих финансовых возможностях, кадровом потенциале трудно ожидать существенных изменений в плане расширения научных исследований. Однако самым малоизученным этапом в жизни тихоокеанских лососей является зимний период в океане. С этой точки зрения представляет большой интерес научная программа в рамках «Международного года лосося».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5687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039" y="78256"/>
            <a:ext cx="8613058" cy="868822"/>
          </a:xfrm>
        </p:spPr>
        <p:txBody>
          <a:bodyPr>
            <a:normAutofit/>
          </a:bodyPr>
          <a:lstStyle/>
          <a:p>
            <a:pPr algn="ctr" fontAlgn="base">
              <a:spcBef>
                <a:spcPct val="25000"/>
              </a:spcBef>
              <a:spcAft>
                <a:spcPct val="0"/>
              </a:spcAft>
            </a:pPr>
            <a:r>
              <a:rPr lang="ru-RU" sz="3200" dirty="0">
                <a:latin typeface="Calibri Light" panose="020F0302020204030204"/>
              </a:rPr>
              <a:t>Экспедиционная программа МГЛ</a:t>
            </a:r>
            <a:endParaRPr lang="en-CA" sz="3200" dirty="0">
              <a:latin typeface="Calibri Light" panose="020F0302020204030204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221478" y="3995799"/>
            <a:ext cx="8799619" cy="1559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планируется проведение международных научно-исследовательских экспедиций в районы зимовки лососей в открытой части Тихого океана, а также районы летнего нагула в Беринговом море и арктических морях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87" y="888471"/>
            <a:ext cx="3076027" cy="23070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1478" y="4957278"/>
            <a:ext cx="66454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ru-RU" sz="2000" dirty="0">
                <a:solidFill>
                  <a:srgbClr val="005677"/>
                </a:solidFill>
              </a:rPr>
              <a:t>Канада и США выделили дополнительное финансирование на осуществление планирования мероприятий в рамках МГЛ и, частично, на проведение зимней экспедиции.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22" y="792958"/>
            <a:ext cx="5530175" cy="32833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1478" y="3670402"/>
            <a:ext cx="17473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5677"/>
                </a:solidFill>
              </a:rPr>
              <a:t>В рамках МГЛ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0814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02" y="378894"/>
            <a:ext cx="8019648" cy="4657227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264022" y="5364391"/>
            <a:ext cx="7059774" cy="83052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511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433512"/>
            <a:ext cx="8858250" cy="39909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8259" y="352216"/>
            <a:ext cx="86509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5677"/>
                </a:solidFill>
                <a:latin typeface="Calibri Light" panose="020F0302020204030204"/>
                <a:ea typeface="+mj-ea"/>
                <a:cs typeface="+mj-cs"/>
              </a:rPr>
              <a:t>Анадромные виды: Тихоокеанские лососи и стальноголовая форель (микижа)</a:t>
            </a:r>
            <a:endParaRPr lang="ru-RU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3697300" y="2043404"/>
            <a:ext cx="163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1925 – 2016 гг.</a:t>
            </a:r>
            <a:endParaRPr lang="en-CA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937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76" y="1367456"/>
            <a:ext cx="9532179" cy="49773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96751" y="326320"/>
            <a:ext cx="521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Прогнозы и вылов тихоокеанских лососей в 2017 г.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9834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69" y="993224"/>
            <a:ext cx="4828450" cy="54076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154" y="5418611"/>
            <a:ext cx="4480948" cy="113395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47869" y="193005"/>
            <a:ext cx="859349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3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</a:rPr>
              <a:t>Пространственное распределение уловов (в экз./час ) сеголетков горбуши осенью 2016 г.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5415463" y="1436202"/>
            <a:ext cx="348675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rgbClr val="FF0000"/>
                </a:solidFill>
              </a:rPr>
              <a:t>Прогноз вылова горбуши в </a:t>
            </a:r>
            <a:r>
              <a:rPr lang="ru-RU" altLang="ru-RU" sz="2800" b="1" dirty="0" err="1">
                <a:solidFill>
                  <a:srgbClr val="FF0000"/>
                </a:solidFill>
              </a:rPr>
              <a:t>охотоморском</a:t>
            </a:r>
            <a:r>
              <a:rPr lang="ru-RU" altLang="ru-RU" sz="2800" b="1" dirty="0">
                <a:solidFill>
                  <a:srgbClr val="FF0000"/>
                </a:solidFill>
              </a:rPr>
              <a:t> бассейне в 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2017 </a:t>
            </a:r>
            <a:r>
              <a:rPr lang="ru-RU" altLang="ru-RU" sz="2800" b="1" dirty="0">
                <a:solidFill>
                  <a:srgbClr val="FF0000"/>
                </a:solidFill>
              </a:rPr>
              <a:t>г. 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ТИНРО - </a:t>
            </a:r>
            <a:r>
              <a:rPr lang="ru-RU" altLang="ru-RU" sz="2800" b="1" dirty="0">
                <a:solidFill>
                  <a:srgbClr val="FF0000"/>
                </a:solidFill>
              </a:rPr>
              <a:t>73 тыс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. т</a:t>
            </a:r>
          </a:p>
          <a:p>
            <a:pPr eaLnBrk="1" hangingPunct="1"/>
            <a:r>
              <a:rPr lang="ru-RU" altLang="ru-RU" sz="2800" b="1" dirty="0" smtClean="0"/>
              <a:t>Реальный вылов – 50,3 тыс. т (-22.7 тыс. т)</a:t>
            </a:r>
            <a:endParaRPr lang="ru-RU" alt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28507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324" y="1555219"/>
            <a:ext cx="7092565" cy="473905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57036" y="638702"/>
            <a:ext cx="75111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Распределение уловов горбуши в </a:t>
            </a:r>
            <a:r>
              <a:rPr lang="ru-RU" sz="2000" dirty="0" err="1"/>
              <a:t>прикурильских</a:t>
            </a:r>
            <a:r>
              <a:rPr lang="ru-RU" sz="2000" dirty="0"/>
              <a:t> тихоокеанских водах 1.06–30.06.2017. Изолинии — поверхностная температура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6383" y="5645021"/>
            <a:ext cx="3638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337 млн. экз., 330 тыс. т горбуши.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83384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0547" y="1110342"/>
            <a:ext cx="82202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Прогноз вылова горбуши в бассейне Охотского моря в 2017 г. :</a:t>
            </a:r>
          </a:p>
          <a:p>
            <a:r>
              <a:rPr lang="ru-RU" sz="2800" dirty="0" smtClean="0"/>
              <a:t>1. По осенней траловой съемке 2016 г. -  73 тыс. т</a:t>
            </a:r>
          </a:p>
          <a:p>
            <a:r>
              <a:rPr lang="ru-RU" sz="2800" dirty="0" smtClean="0"/>
              <a:t>2. По летней траловой съемке 2017 г. – 100 тыс. т</a:t>
            </a:r>
          </a:p>
          <a:p>
            <a:r>
              <a:rPr lang="ru-RU" sz="2800" dirty="0" smtClean="0"/>
              <a:t>3. По утвержденному прогнозу – 66,7 тыс. т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Реальный вылов – 50,3 тыс. 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2351" y="4114800"/>
            <a:ext cx="65500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Ошибка оценки численности в период съемки?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987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0368773"/>
              </p:ext>
            </p:extLst>
          </p:nvPr>
        </p:nvGraphicFramePr>
        <p:xfrm>
          <a:off x="314299" y="1438130"/>
          <a:ext cx="8643090" cy="4824538"/>
        </p:xfrm>
        <a:graphic>
          <a:graphicData uri="http://schemas.openxmlformats.org/drawingml/2006/table">
            <a:tbl>
              <a:tblPr/>
              <a:tblGrid>
                <a:gridCol w="2061319"/>
                <a:gridCol w="1655060"/>
                <a:gridCol w="1729180"/>
                <a:gridCol w="1270380"/>
                <a:gridCol w="1927151"/>
              </a:tblGrid>
              <a:tr h="24538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Период </a:t>
                      </a: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жизненного цикла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Темп естественной смертности, % от численности.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Потеря численности, % от общей потери поколением в жизненном цикле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Средняя масса, г, к середине периода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Потеря биомассы, % от общей потери поколением в жизненном цикле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27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Нерест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-444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51-56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53,9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0,08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862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Эмбриональное развитие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-444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77-92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-520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39,6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-381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0,196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862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Пресноводный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-444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14-27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27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Эстуарный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-444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55-77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27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Морской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-444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50-68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14299" y="265392"/>
            <a:ext cx="864309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Темпы естественной смертности тихоокеанских лососей (на примере горбуши и кеты азиатских стад) на разных этапах онтогенеза, % от численности.</a:t>
            </a:r>
            <a:endParaRPr lang="ru-RU" altLang="ru-RU" sz="20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32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298" y="671805"/>
            <a:ext cx="867746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Достоинства использования траловых съемок для прогнозирования:</a:t>
            </a:r>
          </a:p>
          <a:p>
            <a:pPr algn="ctr"/>
            <a:endParaRPr lang="ru-RU" sz="2000" b="1" dirty="0" smtClean="0"/>
          </a:p>
          <a:p>
            <a:pPr marL="342900" indent="-342900" algn="just">
              <a:buAutoNum type="arabicPeriod"/>
            </a:pPr>
            <a:r>
              <a:rPr lang="ru-RU" sz="2000" dirty="0" smtClean="0"/>
              <a:t>Осенняя траловая съемка выполняется в период, когда поколение горбуши уже потеряло 98,8 % своей численности, пройдя несколько критических этапов. В морской период будет элиминировано еще от 50 до 70 % выживших к периоду начала нагула в море особей.</a:t>
            </a:r>
          </a:p>
          <a:p>
            <a:pPr marL="342900" indent="-342900" algn="just">
              <a:buAutoNum type="arabicPeriod"/>
            </a:pPr>
            <a:r>
              <a:rPr lang="ru-RU" sz="2000" dirty="0" smtClean="0"/>
              <a:t>Летняя траловая съемка выполняется при подходе горбуши к берегам, </a:t>
            </a:r>
            <a:r>
              <a:rPr lang="ru-RU" sz="2000" dirty="0" err="1" smtClean="0"/>
              <a:t>экосистемные</a:t>
            </a:r>
            <a:r>
              <a:rPr lang="ru-RU" sz="2000" dirty="0" smtClean="0"/>
              <a:t> потери до захода в реки составят в среднем около 50% от учтенных особей в </a:t>
            </a:r>
            <a:r>
              <a:rPr lang="ru-RU" sz="2000" dirty="0" err="1" smtClean="0"/>
              <a:t>Прикурильских</a:t>
            </a:r>
            <a:r>
              <a:rPr lang="ru-RU" sz="2000" dirty="0" smtClean="0"/>
              <a:t> водах. </a:t>
            </a:r>
          </a:p>
          <a:p>
            <a:pPr marL="342900" indent="-342900" algn="just">
              <a:buAutoNum type="arabicPeriod"/>
            </a:pPr>
            <a:r>
              <a:rPr lang="ru-RU" sz="2000" dirty="0" smtClean="0"/>
              <a:t>Особенности распределения горбуши в море осенью и океанских водах летом (разреженное обитание без образования крупных скоплений) позволяет получать достаточно точные количественные оценки, статистическая ошибка по съемке в среднем не превышает 10-15 %, при этом осенью часть молоди может недоучитываться вследствие более широкого, чем раскрытие применяемого трала слоя обитания (до 80-100 м и 40 м, соответственно). Для оценки количества молоди ниже 40 м обычно выполняют суточные станции с послойными обловами.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59521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3501</TotalTime>
  <Words>1865</Words>
  <Application>Microsoft Office PowerPoint</Application>
  <PresentationFormat>Экран (4:3)</PresentationFormat>
  <Paragraphs>110</Paragraphs>
  <Slides>25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Некоторые итоги лососевой путины-2017.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Экспедиционная программа МГЛ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Font Colour</dc:title>
  <dc:creator>Alanna Harlton</dc:creator>
  <cp:lastModifiedBy>HP</cp:lastModifiedBy>
  <cp:revision>142</cp:revision>
  <dcterms:created xsi:type="dcterms:W3CDTF">2017-05-08T23:12:15Z</dcterms:created>
  <dcterms:modified xsi:type="dcterms:W3CDTF">2017-11-06T09:24:53Z</dcterms:modified>
</cp:coreProperties>
</file>