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81" r:id="rId2"/>
    <p:sldId id="277" r:id="rId3"/>
    <p:sldId id="278" r:id="rId4"/>
    <p:sldId id="257" r:id="rId5"/>
    <p:sldId id="279" r:id="rId6"/>
    <p:sldId id="280" r:id="rId7"/>
    <p:sldId id="269" r:id="rId8"/>
    <p:sldId id="276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FF66"/>
    <a:srgbClr val="FF00FF"/>
    <a:srgbClr val="FFCCFF"/>
    <a:srgbClr val="D60093"/>
    <a:srgbClr val="800080"/>
    <a:srgbClr val="FFFBFE"/>
    <a:srgbClr val="E1FCFF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5478" autoAdjust="0"/>
  </p:normalViewPr>
  <p:slideViewPr>
    <p:cSldViewPr>
      <p:cViewPr varScale="1">
        <p:scale>
          <a:sx n="96" d="100"/>
          <a:sy n="96" d="100"/>
        </p:scale>
        <p:origin x="-20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a.zhivoglyadov\Desktop\&#1054;&#1090;&#1086;&#1083;&#1080;&#1090;&#1099;-&#1075;&#1086;&#1088;&#1073;&#1091;&#1096;&#1072;\&#1056;&#1072;&#1089;&#1089;&#1095;&#1077;&#1090;%20&#1095;&#1089;&#1083;&#1077;&#1085;&#1085;&#1086;&#1089;&#1090;&#1080;-%20&#1075;&#1086;&#1088;&#1073;&#1091;&#1096;&#1072;\&#1056;&#1072;&#1089;&#1089;&#1095;&#1077;&#1090;%20&#1095;&#1080;&#1089;&#1083;&#1077;&#1085;&#1085;&#1086;&#1089;&#1090;&#1080;_&#1075;&#1086;&#1088;&#1073;_%202010-2012%20&#1075;&#1075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.zhivoglyadov\Desktop\&#1044;&#1086;&#1082;&#1083;&#1072;&#1076;_&#1075;&#1086;&#1088;&#1073;&#1091;&#1096;&#1072;\&#1043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18980134998834"/>
          <c:y val="4.6361678767718621E-2"/>
          <c:w val="0.8388101986500116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Лист5!$C$48</c:f>
              <c:strCache>
                <c:ptCount val="1"/>
                <c:pt idx="0">
                  <c:v>заводская</c:v>
                </c:pt>
              </c:strCache>
            </c:strRef>
          </c:tx>
          <c:spPr>
            <a:ln>
              <a:solidFill>
                <a:srgbClr val="2116F6"/>
              </a:solidFill>
            </a:ln>
          </c:spPr>
          <c:marker>
            <c:spPr>
              <a:solidFill>
                <a:srgbClr val="2116F6"/>
              </a:solidFill>
              <a:ln>
                <a:solidFill>
                  <a:srgbClr val="2116F6"/>
                </a:solidFill>
              </a:ln>
            </c:spPr>
          </c:marker>
          <c:cat>
            <c:numRef>
              <c:f>Лист5!$B$49:$B$55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Лист5!$C$49:$C$55</c:f>
              <c:numCache>
                <c:formatCode>General</c:formatCode>
                <c:ptCount val="7"/>
                <c:pt idx="0">
                  <c:v>195.1</c:v>
                </c:pt>
                <c:pt idx="1">
                  <c:v>268.7</c:v>
                </c:pt>
                <c:pt idx="2">
                  <c:v>201.4</c:v>
                </c:pt>
                <c:pt idx="3">
                  <c:v>137.69999999999999</c:v>
                </c:pt>
                <c:pt idx="4">
                  <c:v>209.2</c:v>
                </c:pt>
                <c:pt idx="5">
                  <c:v>227.2</c:v>
                </c:pt>
                <c:pt idx="6">
                  <c:v>188.8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Лист5!$D$48</c:f>
              <c:strCache>
                <c:ptCount val="1"/>
                <c:pt idx="0">
                  <c:v>маркированная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cat>
            <c:numRef>
              <c:f>Лист5!$B$49:$B$55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Лист5!$D$49:$D$55</c:f>
              <c:numCache>
                <c:formatCode>General</c:formatCode>
                <c:ptCount val="7"/>
                <c:pt idx="0">
                  <c:v>46.3</c:v>
                </c:pt>
                <c:pt idx="1">
                  <c:v>66.599999999999994</c:v>
                </c:pt>
                <c:pt idx="2">
                  <c:v>59.4</c:v>
                </c:pt>
                <c:pt idx="3">
                  <c:v>45.8</c:v>
                </c:pt>
                <c:pt idx="4">
                  <c:v>100.4</c:v>
                </c:pt>
                <c:pt idx="5">
                  <c:v>60.7</c:v>
                </c:pt>
                <c:pt idx="6">
                  <c:v>134.80000000000001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209728"/>
        <c:axId val="95397760"/>
      </c:lineChart>
      <c:catAx>
        <c:axId val="952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397760"/>
        <c:crosses val="autoZero"/>
        <c:auto val="1"/>
        <c:lblAlgn val="ctr"/>
        <c:lblOffset val="100"/>
        <c:noMultiLvlLbl val="0"/>
      </c:catAx>
      <c:valAx>
        <c:axId val="95397760"/>
        <c:scaling>
          <c:orientation val="minMax"/>
          <c:max val="3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Выпуск,</a:t>
                </a:r>
                <a:r>
                  <a:rPr lang="ru-RU" sz="1600" baseline="0" dirty="0" smtClean="0">
                    <a:latin typeface="Arial" pitchFamily="34" charset="0"/>
                    <a:cs typeface="Arial" pitchFamily="34" charset="0"/>
                  </a:rPr>
                  <a:t> млн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20372193059200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209728"/>
        <c:crosses val="autoZero"/>
        <c:crossBetween val="between"/>
        <c:majorUnit val="100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68012193033555013"/>
          <c:y val="3.2312994634583064E-2"/>
          <c:w val="0.31987806966444998"/>
          <c:h val="0.16743438320209975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49596064559692"/>
          <c:y val="5.0253721941012422E-3"/>
          <c:w val="0.26966782976481624"/>
          <c:h val="0.82913734540055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Лист8!$A$13</c:f>
              <c:strCache>
                <c:ptCount val="1"/>
                <c:pt idx="0">
                  <c:v>Ай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2116F6"/>
              </a:solidFill>
              <a:ln>
                <a:solidFill>
                  <a:srgbClr val="2116F6"/>
                </a:solidFill>
              </a:ln>
            </c:spPr>
          </c:dPt>
          <c:dLbls>
            <c:dLbl>
              <c:idx val="0"/>
              <c:layout>
                <c:manualLayout>
                  <c:x val="1.2695613665478576E-2"/>
                  <c:y val="2.0101488776404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53294428247181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5076116582303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52148882561075E-2"/>
                  <c:y val="5.02537219410124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Лист8!$B$13:$E$13</c:f>
              <c:numCache>
                <c:formatCode>General</c:formatCode>
                <c:ptCount val="4"/>
                <c:pt idx="0">
                  <c:v>3.1</c:v>
                </c:pt>
                <c:pt idx="1">
                  <c:v>1.5</c:v>
                </c:pt>
                <c:pt idx="2">
                  <c:v>7.7</c:v>
                </c:pt>
                <c:pt idx="3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8123136"/>
        <c:axId val="98129024"/>
      </c:barChart>
      <c:catAx>
        <c:axId val="9812313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98129024"/>
        <c:crosses val="autoZero"/>
        <c:auto val="1"/>
        <c:lblAlgn val="ctr"/>
        <c:lblOffset val="100"/>
        <c:noMultiLvlLbl val="0"/>
      </c:catAx>
      <c:valAx>
        <c:axId val="98129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123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76774802799689"/>
          <c:y val="0.14120250050727276"/>
          <c:w val="0.45031524275080548"/>
          <c:h val="0.61169312360499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Лист8!$A$14</c:f>
              <c:strCache>
                <c:ptCount val="1"/>
                <c:pt idx="0">
                  <c:v>Лиственичное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4.4092323075213866E-2"/>
                  <c:y val="3.530062512681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273858460171094E-2"/>
                  <c:y val="3.530062512681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Лист8!$B$14:$E$14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8895360"/>
        <c:axId val="98896896"/>
      </c:barChart>
      <c:catAx>
        <c:axId val="9889536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98896896"/>
        <c:crosses val="autoZero"/>
        <c:auto val="1"/>
        <c:lblAlgn val="ctr"/>
        <c:lblOffset val="100"/>
        <c:noMultiLvlLbl val="0"/>
      </c:catAx>
      <c:valAx>
        <c:axId val="98896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895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5482282807761"/>
          <c:y val="4.5501396185425265E-2"/>
          <c:w val="0.33539605968341185"/>
          <c:h val="0.79443251558462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Лист8!$A$15</c:f>
              <c:strCache>
                <c:ptCount val="1"/>
                <c:pt idx="0">
                  <c:v>Вязь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FF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2116F6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Лист8!$B$15:$E$15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8939264"/>
        <c:axId val="98940800"/>
      </c:barChart>
      <c:catAx>
        <c:axId val="98939264"/>
        <c:scaling>
          <c:orientation val="minMax"/>
        </c:scaling>
        <c:delete val="0"/>
        <c:axPos val="b"/>
        <c:majorTickMark val="none"/>
        <c:minorTickMark val="none"/>
        <c:tickLblPos val="none"/>
        <c:crossAx val="98940800"/>
        <c:crosses val="autoZero"/>
        <c:auto val="1"/>
        <c:lblAlgn val="ctr"/>
        <c:lblOffset val="100"/>
        <c:noMultiLvlLbl val="0"/>
      </c:catAx>
      <c:valAx>
        <c:axId val="9894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939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83915014733808E-2"/>
          <c:y val="7.413194123535724E-2"/>
          <c:w val="0.40769794209975585"/>
          <c:h val="0.7899594998331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Лист8!$A$17</c:f>
              <c:strCache>
                <c:ptCount val="1"/>
                <c:pt idx="0">
                  <c:v>Жуковка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2116F6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Лист8!$B$17:$E$17</c:f>
              <c:numCache>
                <c:formatCode>General</c:formatCode>
                <c:ptCount val="4"/>
                <c:pt idx="0">
                  <c:v>3.3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8866560"/>
        <c:axId val="108872448"/>
      </c:barChart>
      <c:catAx>
        <c:axId val="10886656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08872448"/>
        <c:crosses val="autoZero"/>
        <c:auto val="1"/>
        <c:lblAlgn val="ctr"/>
        <c:lblOffset val="100"/>
        <c:noMultiLvlLbl val="0"/>
      </c:catAx>
      <c:valAx>
        <c:axId val="108872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866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8123418385611"/>
          <c:y val="0.19499843666249778"/>
          <c:w val="0.45129553506400516"/>
          <c:h val="0.61000312667500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Лист8!$A$19</c:f>
              <c:strCache>
                <c:ptCount val="1"/>
                <c:pt idx="0">
                  <c:v>Мордвинова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2116F6"/>
              </a:solidFill>
              <a:ln>
                <a:solidFill>
                  <a:srgbClr val="2116F6"/>
                </a:solidFill>
              </a:ln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Лист8!$B$19:$E$19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8893696"/>
        <c:axId val="108895232"/>
      </c:barChart>
      <c:catAx>
        <c:axId val="10889369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08895232"/>
        <c:crosses val="autoZero"/>
        <c:auto val="1"/>
        <c:lblAlgn val="ctr"/>
        <c:lblOffset val="100"/>
        <c:noMultiLvlLbl val="0"/>
      </c:catAx>
      <c:valAx>
        <c:axId val="108895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893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34418488770777E-2"/>
          <c:y val="0.12175459085402522"/>
          <c:w val="0.27795522719697807"/>
          <c:h val="0.75649081829194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Лист8!$A$20</c:f>
              <c:strCache>
                <c:ptCount val="1"/>
                <c:pt idx="0">
                  <c:v>Окунь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2116F6"/>
              </a:solidFill>
              <a:ln>
                <a:solidFill>
                  <a:srgbClr val="2116F6"/>
                </a:solidFill>
              </a:ln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Лист8!$B$20:$E$20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5.5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8929024"/>
        <c:axId val="108930560"/>
      </c:barChart>
      <c:catAx>
        <c:axId val="108929024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08930560"/>
        <c:crosses val="autoZero"/>
        <c:auto val="1"/>
        <c:lblAlgn val="ctr"/>
        <c:lblOffset val="100"/>
        <c:noMultiLvlLbl val="0"/>
      </c:catAx>
      <c:valAx>
        <c:axId val="108930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929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715792202108234"/>
          <c:y val="1.6509429803033178E-3"/>
          <c:w val="0.34447345693504167"/>
          <c:h val="0.84687290766417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Лист8!$A$22</c:f>
              <c:strCache>
                <c:ptCount val="1"/>
                <c:pt idx="0">
                  <c:v>Таранай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2116F6"/>
              </a:solidFill>
              <a:ln>
                <a:solidFill>
                  <a:srgbClr val="2116F6"/>
                </a:solidFill>
              </a:ln>
            </c:spPr>
          </c:dPt>
          <c:dLbls>
            <c:dLbl>
              <c:idx val="0"/>
              <c:layout>
                <c:manualLayout>
                  <c:x val="-6.071023001900448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49116222644544E-2"/>
                  <c:y val="-4.5984636062382685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964648905781759E-2"/>
                  <c:y val="-4.5984636062382685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Лист8!$B$22:$E$22</c:f>
              <c:numCache>
                <c:formatCode>General</c:formatCode>
                <c:ptCount val="4"/>
                <c:pt idx="0">
                  <c:v>0.8</c:v>
                </c:pt>
                <c:pt idx="1">
                  <c:v>2</c:v>
                </c:pt>
                <c:pt idx="2">
                  <c:v>8.8000000000000007</c:v>
                </c:pt>
                <c:pt idx="3">
                  <c:v>9.8000000000000007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8974464"/>
        <c:axId val="108976000"/>
      </c:barChart>
      <c:catAx>
        <c:axId val="108974464"/>
        <c:scaling>
          <c:orientation val="minMax"/>
        </c:scaling>
        <c:delete val="0"/>
        <c:axPos val="b"/>
        <c:majorTickMark val="none"/>
        <c:minorTickMark val="none"/>
        <c:tickLblPos val="none"/>
        <c:crossAx val="108976000"/>
        <c:crosses val="autoZero"/>
        <c:auto val="1"/>
        <c:lblAlgn val="ctr"/>
        <c:lblOffset val="100"/>
        <c:noMultiLvlLbl val="0"/>
      </c:catAx>
      <c:valAx>
        <c:axId val="108976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97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2503976036453"/>
          <c:y val="5.6701713518144445E-2"/>
          <c:w val="0.46853334292167742"/>
          <c:h val="0.74792824601616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Лист8!$A$21</c:f>
              <c:strCache>
                <c:ptCount val="1"/>
                <c:pt idx="0">
                  <c:v>Островка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2116F6"/>
              </a:solidFill>
              <a:ln>
                <a:solidFill>
                  <a:srgbClr val="2116F6"/>
                </a:solidFill>
              </a:ln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Лист8!$B$21:$E$21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8998016"/>
        <c:axId val="109012096"/>
      </c:barChart>
      <c:catAx>
        <c:axId val="108998016"/>
        <c:scaling>
          <c:orientation val="minMax"/>
        </c:scaling>
        <c:delete val="0"/>
        <c:axPos val="b"/>
        <c:majorTickMark val="none"/>
        <c:minorTickMark val="none"/>
        <c:tickLblPos val="none"/>
        <c:crossAx val="109012096"/>
        <c:crosses val="autoZero"/>
        <c:auto val="1"/>
        <c:lblAlgn val="ctr"/>
        <c:lblOffset val="100"/>
        <c:noMultiLvlLbl val="0"/>
      </c:catAx>
      <c:valAx>
        <c:axId val="109012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998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79273445982686E-2"/>
          <c:y val="0.57149027635619243"/>
          <c:w val="0.4597455904696694"/>
          <c:h val="0.22879222108495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Лист8!$A$4</c:f>
              <c:strCache>
                <c:ptCount val="1"/>
                <c:pt idx="0">
                  <c:v>Хой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2116F6"/>
              </a:solidFill>
              <a:ln>
                <a:solidFill>
                  <a:srgbClr val="2116F6"/>
                </a:solidFill>
              </a:ln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Лист8!$B$4:$E$4</c:f>
              <c:numCache>
                <c:formatCode>General</c:formatCode>
                <c:ptCount val="4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0.3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09018496"/>
        <c:axId val="109038592"/>
      </c:barChart>
      <c:catAx>
        <c:axId val="10901849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09038592"/>
        <c:crosses val="autoZero"/>
        <c:auto val="1"/>
        <c:lblAlgn val="ctr"/>
        <c:lblOffset val="100"/>
        <c:noMultiLvlLbl val="0"/>
      </c:catAx>
      <c:valAx>
        <c:axId val="109038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01849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51836096771523E-3"/>
          <c:y val="0.3958434468153964"/>
          <c:w val="0.53009270851979251"/>
          <c:h val="0.25461174782076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Лист8!$A$7</c:f>
              <c:strCache>
                <c:ptCount val="1"/>
                <c:pt idx="0">
                  <c:v>Поронай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2116F6"/>
              </a:solidFill>
              <a:ln>
                <a:solidFill>
                  <a:srgbClr val="2116F6"/>
                </a:solidFill>
              </a:ln>
            </c:spPr>
          </c:dPt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Лист8!$B$7:$E$7</c:f>
              <c:numCache>
                <c:formatCode>General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0190976"/>
        <c:axId val="110192512"/>
      </c:barChart>
      <c:catAx>
        <c:axId val="11019097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10192512"/>
        <c:crosses val="autoZero"/>
        <c:auto val="1"/>
        <c:lblAlgn val="ctr"/>
        <c:lblOffset val="100"/>
        <c:noMultiLvlLbl val="0"/>
      </c:catAx>
      <c:valAx>
        <c:axId val="110192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190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502995263937753E-2"/>
          <c:y val="0.20263642391218953"/>
          <c:w val="0.57837060576563903"/>
          <c:h val="0.72233778069407995"/>
        </c:manualLayout>
      </c:layout>
      <c:pie3DChart>
        <c:varyColors val="1"/>
        <c:ser>
          <c:idx val="0"/>
          <c:order val="0"/>
          <c:tx>
            <c:strRef>
              <c:f>Лист5!$V$44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rgbClr val="CCFF99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113F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9900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CCCCFF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Лист5!$U$45:$U$48</c:f>
              <c:strCache>
                <c:ptCount val="4"/>
                <c:pt idx="0">
                  <c:v>немаркированные</c:v>
                </c:pt>
                <c:pt idx="1">
                  <c:v>маркированные на ЛРЗ юго-восточного Сахалина</c:v>
                </c:pt>
                <c:pt idx="2">
                  <c:v>маркированные  на ЛРЗ зал. Анива</c:v>
                </c:pt>
                <c:pt idx="3">
                  <c:v>маркированные на ЛРЗ юго-западного Сахалина</c:v>
                </c:pt>
              </c:strCache>
            </c:strRef>
          </c:cat>
          <c:val>
            <c:numRef>
              <c:f>Лист5!$V$45:$V$48</c:f>
              <c:numCache>
                <c:formatCode>General</c:formatCode>
                <c:ptCount val="4"/>
                <c:pt idx="0">
                  <c:v>61.4</c:v>
                </c:pt>
                <c:pt idx="1">
                  <c:v>8.8000000000000007</c:v>
                </c:pt>
                <c:pt idx="2">
                  <c:v>27.4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585647570496601"/>
          <c:y val="1.17505428188323E-2"/>
          <c:w val="0.41087320119306503"/>
          <c:h val="0.98773633635525571"/>
        </c:manualLayout>
      </c:layout>
      <c:overlay val="0"/>
      <c:txPr>
        <a:bodyPr/>
        <a:lstStyle/>
        <a:p>
          <a:pPr>
            <a:defRPr sz="1800" spc="-15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19072615923014E-2"/>
          <c:y val="0.2596703489391548"/>
          <c:w val="0.45460672117423878"/>
          <c:h val="0.62435121865684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Лист8!$A$8</c:f>
              <c:strCache>
                <c:ptCount val="1"/>
                <c:pt idx="0">
                  <c:v>Гастелло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Lbls>
            <c:dLbl>
              <c:idx val="1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Лист8!$B$8:$E$8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0213376"/>
        <c:axId val="110223360"/>
      </c:barChart>
      <c:catAx>
        <c:axId val="11021337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10223360"/>
        <c:crosses val="autoZero"/>
        <c:auto val="1"/>
        <c:lblAlgn val="ctr"/>
        <c:lblOffset val="100"/>
        <c:noMultiLvlLbl val="0"/>
      </c:catAx>
      <c:valAx>
        <c:axId val="110223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213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2016</a:t>
            </a:r>
          </a:p>
        </c:rich>
      </c:tx>
      <c:layout>
        <c:manualLayout>
          <c:xMode val="edge"/>
          <c:yMode val="edge"/>
          <c:x val="0.1559437037037037"/>
          <c:y val="0.18524487179487178"/>
        </c:manualLayout>
      </c:layout>
      <c:overlay val="0"/>
      <c:spPr>
        <a:noFill/>
      </c:spPr>
    </c:title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96759259259259"/>
          <c:y val="2.8252405949256341E-2"/>
          <c:w val="0.85520185185185182"/>
          <c:h val="0.94349518810148736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Лист1!$C$29</c:f>
              <c:strCache>
                <c:ptCount val="1"/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Лист1!$A$30:$A$37</c:f>
              <c:strCache>
                <c:ptCount val="8"/>
                <c:pt idx="0">
                  <c:v>Северо-восток (в границах Смирныховского и Поронайского р-онов)</c:v>
                </c:pt>
                <c:pt idx="1">
                  <c:v>Поронайский р-он</c:v>
                </c:pt>
                <c:pt idx="2">
                  <c:v>Макаровский р-он</c:v>
                </c:pt>
                <c:pt idx="3">
                  <c:v>Юго-восток</c:v>
                </c:pt>
                <c:pt idx="4">
                  <c:v>м. Свободный-м.Анива</c:v>
                </c:pt>
                <c:pt idx="5">
                  <c:v>м. Анива-р. Игривая</c:v>
                </c:pt>
                <c:pt idx="6">
                  <c:v>р. Игривая-р. Лютога</c:v>
                </c:pt>
                <c:pt idx="7">
                  <c:v>р. Лютога-м. Крильон</c:v>
                </c:pt>
              </c:strCache>
            </c:strRef>
          </c:cat>
          <c:val>
            <c:numRef>
              <c:f>Лист1!$C$30:$C$37</c:f>
              <c:numCache>
                <c:formatCode>General</c:formatCode>
                <c:ptCount val="8"/>
                <c:pt idx="0">
                  <c:v>2.1</c:v>
                </c:pt>
                <c:pt idx="1">
                  <c:v>2.6</c:v>
                </c:pt>
                <c:pt idx="2">
                  <c:v>10.199999999999999</c:v>
                </c:pt>
                <c:pt idx="3">
                  <c:v>17.7</c:v>
                </c:pt>
                <c:pt idx="4">
                  <c:v>9.3000000000000007</c:v>
                </c:pt>
                <c:pt idx="5">
                  <c:v>43.2</c:v>
                </c:pt>
                <c:pt idx="6">
                  <c:v>31.4</c:v>
                </c:pt>
                <c:pt idx="7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10295680"/>
        <c:axId val="100860288"/>
        <c:axId val="108908032"/>
      </c:bar3DChart>
      <c:catAx>
        <c:axId val="1102956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extTo"/>
        <c:crossAx val="100860288"/>
        <c:crosses val="autoZero"/>
        <c:auto val="1"/>
        <c:lblAlgn val="ctr"/>
        <c:lblOffset val="100"/>
        <c:noMultiLvlLbl val="0"/>
      </c:catAx>
      <c:valAx>
        <c:axId val="100860288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295680"/>
        <c:crosses val="autoZero"/>
        <c:crossBetween val="between"/>
        <c:majorUnit val="10"/>
      </c:valAx>
      <c:serAx>
        <c:axId val="108908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00860288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2014</a:t>
            </a:r>
            <a:endParaRPr lang="ru-RU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4002257736479237"/>
          <c:y val="0.2236545182730964"/>
        </c:manualLayout>
      </c:layout>
      <c:overlay val="0"/>
      <c:spPr>
        <a:noFill/>
      </c:spPr>
    </c:title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21506974374217"/>
          <c:y val="5.0159599183821894E-2"/>
          <c:w val="0.87978493025625781"/>
          <c:h val="0.89719871794871797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Лист1!$C$20</c:f>
              <c:strCache>
                <c:ptCount val="1"/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Лист1!$A$21:$A$28</c:f>
              <c:strCache>
                <c:ptCount val="8"/>
                <c:pt idx="0">
                  <c:v>Северо-восток (в границах Смирныховского и Поронайского р-онов)</c:v>
                </c:pt>
                <c:pt idx="1">
                  <c:v>Поронайский р-он</c:v>
                </c:pt>
                <c:pt idx="2">
                  <c:v>Макаровский р-он</c:v>
                </c:pt>
                <c:pt idx="3">
                  <c:v>Юго-восток</c:v>
                </c:pt>
                <c:pt idx="4">
                  <c:v>м. Свободный-м.Анива</c:v>
                </c:pt>
                <c:pt idx="5">
                  <c:v>м. Анива-р. Игривая</c:v>
                </c:pt>
                <c:pt idx="6">
                  <c:v>р. Игривая-р. Лютога</c:v>
                </c:pt>
                <c:pt idx="7">
                  <c:v>р. Лютога-м. Крильон</c:v>
                </c:pt>
              </c:strCache>
            </c:strRef>
          </c:cat>
          <c:val>
            <c:numRef>
              <c:f>Лист1!$C$21:$C$28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11.2</c:v>
                </c:pt>
                <c:pt idx="3">
                  <c:v>5.5</c:v>
                </c:pt>
                <c:pt idx="4">
                  <c:v>2.2999999999999998</c:v>
                </c:pt>
                <c:pt idx="5">
                  <c:v>7.7</c:v>
                </c:pt>
                <c:pt idx="6">
                  <c:v>4.4000000000000004</c:v>
                </c:pt>
                <c:pt idx="7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00890112"/>
        <c:axId val="100891648"/>
        <c:axId val="100877184"/>
      </c:bar3DChart>
      <c:catAx>
        <c:axId val="100890112"/>
        <c:scaling>
          <c:orientation val="minMax"/>
        </c:scaling>
        <c:delete val="1"/>
        <c:axPos val="b"/>
        <c:majorTickMark val="out"/>
        <c:minorTickMark val="none"/>
        <c:tickLblPos val="nextTo"/>
        <c:crossAx val="100891648"/>
        <c:crosses val="autoZero"/>
        <c:auto val="1"/>
        <c:lblAlgn val="ctr"/>
        <c:lblOffset val="100"/>
        <c:noMultiLvlLbl val="0"/>
      </c:catAx>
      <c:valAx>
        <c:axId val="100891648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0890112"/>
        <c:crosses val="autoZero"/>
        <c:crossBetween val="between"/>
        <c:majorUnit val="10"/>
      </c:valAx>
      <c:serAx>
        <c:axId val="100877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00891648"/>
        <c:crosses val="autoZero"/>
      </c:ser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2013</a:t>
            </a:r>
            <a:endParaRPr lang="ru-RU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8.8334684239639583E-2"/>
          <c:y val="0.21920213675213676"/>
        </c:manualLayout>
      </c:layout>
      <c:overlay val="0"/>
      <c:spPr>
        <a:noFill/>
      </c:spPr>
    </c:title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725297498733795E-2"/>
          <c:y val="5.24279327809688E-2"/>
          <c:w val="0.94452179019988203"/>
          <c:h val="0.89172717993584139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Лист1!$C$11</c:f>
              <c:strCache>
                <c:ptCount val="1"/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Лист1!$A$12:$A$19</c:f>
              <c:strCache>
                <c:ptCount val="8"/>
                <c:pt idx="0">
                  <c:v>Северо-восток (в границах Смирныховского и Поронайского р-онов)</c:v>
                </c:pt>
                <c:pt idx="1">
                  <c:v>Поронайский р-он</c:v>
                </c:pt>
                <c:pt idx="2">
                  <c:v>Макаровский р-он</c:v>
                </c:pt>
                <c:pt idx="3">
                  <c:v>Юго-восток</c:v>
                </c:pt>
                <c:pt idx="4">
                  <c:v>м. Свободный-м.Анива</c:v>
                </c:pt>
                <c:pt idx="5">
                  <c:v>м. Анива-р. Игривая</c:v>
                </c:pt>
                <c:pt idx="6">
                  <c:v>р. Игривая-р. Лютога</c:v>
                </c:pt>
                <c:pt idx="7">
                  <c:v>р. Лютога-м. Крильон</c:v>
                </c:pt>
              </c:strCache>
            </c:strRef>
          </c:cat>
          <c:val>
            <c:numRef>
              <c:f>Лист1!$C$12:$C$19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7.3</c:v>
                </c:pt>
                <c:pt idx="3">
                  <c:v>21.6</c:v>
                </c:pt>
                <c:pt idx="4">
                  <c:v>9.4</c:v>
                </c:pt>
                <c:pt idx="5">
                  <c:v>40.6</c:v>
                </c:pt>
                <c:pt idx="6">
                  <c:v>9</c:v>
                </c:pt>
                <c:pt idx="7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2"/>
        <c:shape val="box"/>
        <c:axId val="100794752"/>
        <c:axId val="100796288"/>
        <c:axId val="100878528"/>
      </c:bar3DChart>
      <c:catAx>
        <c:axId val="100794752"/>
        <c:scaling>
          <c:orientation val="minMax"/>
        </c:scaling>
        <c:delete val="1"/>
        <c:axPos val="b"/>
        <c:majorTickMark val="out"/>
        <c:minorTickMark val="none"/>
        <c:tickLblPos val="nextTo"/>
        <c:crossAx val="100796288"/>
        <c:crosses val="autoZero"/>
        <c:auto val="1"/>
        <c:lblAlgn val="ctr"/>
        <c:lblOffset val="100"/>
        <c:noMultiLvlLbl val="0"/>
      </c:catAx>
      <c:valAx>
        <c:axId val="100796288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0794752"/>
        <c:crosses val="autoZero"/>
        <c:crossBetween val="between"/>
        <c:majorUnit val="10"/>
      </c:valAx>
      <c:serAx>
        <c:axId val="100878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0079628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2012</a:t>
            </a:r>
            <a:endParaRPr lang="ru-RU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8.6586595048215254E-2"/>
          <c:y val="0.24423076923076922"/>
        </c:manualLayout>
      </c:layout>
      <c:overlay val="0"/>
      <c:spPr>
        <a:noFill/>
      </c:spPr>
    </c:title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36052085168361E-2"/>
          <c:y val="5.0159599183821894E-2"/>
          <c:w val="0.92557972624619811"/>
          <c:h val="0.93375897435897437"/>
        </c:manualLayout>
      </c:layout>
      <c:bar3DChart>
        <c:barDir val="col"/>
        <c:grouping val="standard"/>
        <c:varyColors val="0"/>
        <c:ser>
          <c:idx val="1"/>
          <c:order val="0"/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Лист1!$A$3:$A$10</c:f>
              <c:strCache>
                <c:ptCount val="8"/>
                <c:pt idx="0">
                  <c:v>Северо-восток (в границах Смирныховского и Поронайского р-онов)</c:v>
                </c:pt>
                <c:pt idx="1">
                  <c:v>Поронайский р-он</c:v>
                </c:pt>
                <c:pt idx="2">
                  <c:v>Макаровский р-он</c:v>
                </c:pt>
                <c:pt idx="3">
                  <c:v>Юго-восток</c:v>
                </c:pt>
                <c:pt idx="4">
                  <c:v>м. Свободный-м.Анива</c:v>
                </c:pt>
                <c:pt idx="5">
                  <c:v>м. Анива-р. Игривая</c:v>
                </c:pt>
                <c:pt idx="6">
                  <c:v>р. Игривая-р. Лютога</c:v>
                </c:pt>
                <c:pt idx="7">
                  <c:v>р. Лютога-м. Крильон</c:v>
                </c:pt>
              </c:strCache>
            </c:str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16.5</c:v>
                </c:pt>
                <c:pt idx="3">
                  <c:v>27.8</c:v>
                </c:pt>
                <c:pt idx="4">
                  <c:v>12.6</c:v>
                </c:pt>
                <c:pt idx="5">
                  <c:v>53.5</c:v>
                </c:pt>
                <c:pt idx="6">
                  <c:v>21.1</c:v>
                </c:pt>
                <c:pt idx="7">
                  <c:v>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0"/>
        <c:shape val="box"/>
        <c:axId val="100830208"/>
        <c:axId val="100836096"/>
        <c:axId val="100879872"/>
      </c:bar3DChart>
      <c:catAx>
        <c:axId val="100830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00836096"/>
        <c:crosses val="autoZero"/>
        <c:auto val="1"/>
        <c:lblAlgn val="ctr"/>
        <c:lblOffset val="100"/>
        <c:noMultiLvlLbl val="0"/>
      </c:catAx>
      <c:valAx>
        <c:axId val="100836096"/>
        <c:scaling>
          <c:orientation val="minMax"/>
          <c:max val="5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0830208"/>
        <c:crosses val="autoZero"/>
        <c:crossBetween val="between"/>
        <c:majorUnit val="10"/>
        <c:minorUnit val="5"/>
      </c:valAx>
      <c:serAx>
        <c:axId val="100879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0083609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99392142272767E-2"/>
          <c:y val="6.054461942257218E-2"/>
          <c:w val="0.96186393602217457"/>
          <c:h val="0.85480409356725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Лист9!$B$19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Лист9!$A$20:$A$27</c:f>
              <c:strCache>
                <c:ptCount val="2"/>
                <c:pt idx="0">
                  <c:v>Анивский </c:v>
                </c:pt>
                <c:pt idx="1">
                  <c:v>Таранайский</c:v>
                </c:pt>
              </c:strCache>
            </c:strRef>
          </c:cat>
          <c:val>
            <c:numRef>
              <c:f>Лист9!$B$20:$B$27</c:f>
              <c:numCache>
                <c:formatCode>General</c:formatCode>
                <c:ptCount val="8"/>
                <c:pt idx="0">
                  <c:v>2.5</c:v>
                </c:pt>
                <c:pt idx="1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1042048"/>
        <c:axId val="101043584"/>
      </c:barChart>
      <c:catAx>
        <c:axId val="101042048"/>
        <c:scaling>
          <c:orientation val="minMax"/>
        </c:scaling>
        <c:delete val="0"/>
        <c:axPos val="b"/>
        <c:majorTickMark val="none"/>
        <c:minorTickMark val="none"/>
        <c:tickLblPos val="none"/>
        <c:txPr>
          <a:bodyPr/>
          <a:lstStyle/>
          <a:p>
            <a:pPr>
              <a:defRPr sz="12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1043584"/>
        <c:crosses val="autoZero"/>
        <c:auto val="1"/>
        <c:lblAlgn val="ctr"/>
        <c:lblOffset val="100"/>
        <c:noMultiLvlLbl val="0"/>
      </c:catAx>
      <c:valAx>
        <c:axId val="101043584"/>
        <c:scaling>
          <c:orientation val="minMax"/>
          <c:max val="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1042048"/>
        <c:crosses val="autoZero"/>
        <c:crossBetween val="between"/>
        <c:majorUnit val="2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08912037037033E-2"/>
          <c:y val="0.24192369228034305"/>
          <c:w val="0.9585114583333334"/>
          <c:h val="0.6854784231811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Лист9!$B$28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Лист9!$A$29:$A$36</c:f>
              <c:strCache>
                <c:ptCount val="2"/>
                <c:pt idx="0">
                  <c:v>Анивский </c:v>
                </c:pt>
                <c:pt idx="1">
                  <c:v>Таранайский</c:v>
                </c:pt>
              </c:strCache>
            </c:strRef>
          </c:cat>
          <c:val>
            <c:numRef>
              <c:f>Лист9!$B$29:$B$36</c:f>
              <c:numCache>
                <c:formatCode>General</c:formatCode>
                <c:ptCount val="8"/>
                <c:pt idx="0">
                  <c:v>6.4</c:v>
                </c:pt>
                <c:pt idx="1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0449024"/>
        <c:axId val="110450560"/>
      </c:barChart>
      <c:catAx>
        <c:axId val="110449024"/>
        <c:scaling>
          <c:orientation val="minMax"/>
        </c:scaling>
        <c:delete val="0"/>
        <c:axPos val="b"/>
        <c:majorTickMark val="none"/>
        <c:minorTickMark val="none"/>
        <c:tickLblPos val="none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450560"/>
        <c:crosses val="autoZero"/>
        <c:auto val="1"/>
        <c:lblAlgn val="ctr"/>
        <c:lblOffset val="100"/>
        <c:noMultiLvlLbl val="0"/>
      </c:catAx>
      <c:valAx>
        <c:axId val="110450560"/>
        <c:scaling>
          <c:orientation val="minMax"/>
          <c:max val="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449024"/>
        <c:crosses val="autoZero"/>
        <c:crossBetween val="between"/>
        <c:majorUnit val="2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0058882346405957"/>
          <c:w val="1"/>
          <c:h val="0.6343427119208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Лист9!$B$37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CC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221680108354368E-2"/>
                  <c:y val="2.0492861384349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134502923973202E-4"/>
                  <c:y val="3.67014776135985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Лист9!$A$38:$A$45</c:f>
              <c:strCache>
                <c:ptCount val="3"/>
                <c:pt idx="0">
                  <c:v>Анивский </c:v>
                </c:pt>
                <c:pt idx="1">
                  <c:v>Таранайский</c:v>
                </c:pt>
                <c:pt idx="2">
                  <c:v>Монетка</c:v>
                </c:pt>
              </c:strCache>
            </c:strRef>
          </c:cat>
          <c:val>
            <c:numRef>
              <c:f>Лист9!$B$38:$B$45</c:f>
              <c:numCache>
                <c:formatCode>General</c:formatCode>
                <c:ptCount val="8"/>
                <c:pt idx="0">
                  <c:v>1</c:v>
                </c:pt>
                <c:pt idx="1">
                  <c:v>3.6</c:v>
                </c:pt>
                <c:pt idx="2">
                  <c:v>5.6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0477696"/>
        <c:axId val="110297472"/>
      </c:barChart>
      <c:catAx>
        <c:axId val="110477696"/>
        <c:scaling>
          <c:orientation val="minMax"/>
        </c:scaling>
        <c:delete val="0"/>
        <c:axPos val="b"/>
        <c:majorTickMark val="none"/>
        <c:minorTickMark val="none"/>
        <c:tickLblPos val="none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297472"/>
        <c:crosses val="autoZero"/>
        <c:auto val="1"/>
        <c:lblAlgn val="ctr"/>
        <c:lblOffset val="100"/>
        <c:noMultiLvlLbl val="0"/>
      </c:catAx>
      <c:valAx>
        <c:axId val="110297472"/>
        <c:scaling>
          <c:orientation val="minMax"/>
          <c:max val="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477696"/>
        <c:crosses val="autoZero"/>
        <c:crossBetween val="between"/>
        <c:majorUnit val="2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8692170879737E-2"/>
          <c:y val="0.1730837829798379"/>
          <c:w val="0.96566261565824052"/>
          <c:h val="0.59325370254713428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CCFF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0EF0B5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Лист9!$A$56:$A$62</c:f>
              <c:strCache>
                <c:ptCount val="7"/>
                <c:pt idx="0">
                  <c:v>Анивский </c:v>
                </c:pt>
                <c:pt idx="1">
                  <c:v>Таранайский</c:v>
                </c:pt>
                <c:pt idx="2">
                  <c:v>Монетка</c:v>
                </c:pt>
                <c:pt idx="6">
                  <c:v>Бахура</c:v>
                </c:pt>
              </c:strCache>
            </c:strRef>
          </c:cat>
          <c:val>
            <c:numRef>
              <c:f>Лист9!$B$56:$B$62</c:f>
              <c:numCache>
                <c:formatCode>General</c:formatCode>
                <c:ptCount val="7"/>
                <c:pt idx="0">
                  <c:v>2.5</c:v>
                </c:pt>
                <c:pt idx="1">
                  <c:v>1.9</c:v>
                </c:pt>
                <c:pt idx="2">
                  <c:v>1.4</c:v>
                </c:pt>
                <c:pt idx="6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0323200"/>
        <c:axId val="110324736"/>
      </c:barChart>
      <c:catAx>
        <c:axId val="110323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324736"/>
        <c:crosses val="autoZero"/>
        <c:auto val="1"/>
        <c:lblAlgn val="ctr"/>
        <c:lblOffset val="100"/>
        <c:noMultiLvlLbl val="0"/>
      </c:catAx>
      <c:valAx>
        <c:axId val="110324736"/>
        <c:scaling>
          <c:orientation val="minMax"/>
          <c:max val="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323200"/>
        <c:crosses val="autoZero"/>
        <c:crossBetween val="between"/>
        <c:majorUnit val="2"/>
      </c:valAx>
      <c:spPr>
        <a:noFill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55064246022009E-2"/>
          <c:y val="7.9683333333333328E-2"/>
          <c:w val="0.9519946361866729"/>
          <c:h val="0.871241228070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Лист9!$B$46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C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Лист9!$A$47:$A$53</c:f>
              <c:strCache>
                <c:ptCount val="5"/>
                <c:pt idx="0">
                  <c:v>Анивский </c:v>
                </c:pt>
                <c:pt idx="1">
                  <c:v>Таранайский</c:v>
                </c:pt>
                <c:pt idx="2">
                  <c:v>Монетка</c:v>
                </c:pt>
                <c:pt idx="3">
                  <c:v>Мануй</c:v>
                </c:pt>
                <c:pt idx="4">
                  <c:v>Ай</c:v>
                </c:pt>
              </c:strCache>
            </c:strRef>
          </c:cat>
          <c:val>
            <c:numRef>
              <c:f>Лист9!$B$47:$B$53</c:f>
              <c:numCache>
                <c:formatCode>General</c:formatCode>
                <c:ptCount val="7"/>
                <c:pt idx="0">
                  <c:v>0.7</c:v>
                </c:pt>
                <c:pt idx="1">
                  <c:v>1.3</c:v>
                </c:pt>
                <c:pt idx="2">
                  <c:v>1</c:v>
                </c:pt>
                <c:pt idx="3">
                  <c:v>2.6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"/>
        <c:axId val="110355584"/>
        <c:axId val="110357120"/>
      </c:barChart>
      <c:catAx>
        <c:axId val="110355584"/>
        <c:scaling>
          <c:orientation val="minMax"/>
        </c:scaling>
        <c:delete val="0"/>
        <c:axPos val="b"/>
        <c:majorTickMark val="none"/>
        <c:minorTickMark val="none"/>
        <c:tickLblPos val="none"/>
        <c:crossAx val="110357120"/>
        <c:crosses val="autoZero"/>
        <c:auto val="1"/>
        <c:lblAlgn val="ctr"/>
        <c:lblOffset val="100"/>
        <c:noMultiLvlLbl val="0"/>
      </c:catAx>
      <c:valAx>
        <c:axId val="110357120"/>
        <c:scaling>
          <c:orientation val="minMax"/>
          <c:max val="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355584"/>
        <c:crosses val="autoZero"/>
        <c:crossBetween val="between"/>
        <c:majorUnit val="2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14023982296331"/>
          <c:y val="5.1400554097404488E-2"/>
          <c:w val="0.82993882627416671"/>
          <c:h val="0.79073837597474583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КВ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10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dPt>
            <c:idx val="1"/>
            <c:bubble3D val="0"/>
            <c:spPr>
              <a:ln w="28575">
                <a:noFill/>
              </a:ln>
            </c:spPr>
          </c:dPt>
          <c:dPt>
            <c:idx val="2"/>
            <c:bubble3D val="0"/>
            <c:spPr>
              <a:ln w="28575">
                <a:noFill/>
              </a:ln>
            </c:spPr>
          </c:dPt>
          <c:dPt>
            <c:idx val="3"/>
            <c:bubble3D val="0"/>
            <c:spPr>
              <a:ln w="28575">
                <a:noFill/>
              </a:ln>
            </c:spPr>
          </c:dPt>
          <c:dPt>
            <c:idx val="4"/>
            <c:bubble3D val="0"/>
            <c:spPr>
              <a:ln w="28575">
                <a:noFill/>
              </a:ln>
            </c:spPr>
          </c:dPt>
          <c:errBars>
            <c:errDir val="y"/>
            <c:errBarType val="both"/>
            <c:errValType val="fixedVal"/>
            <c:noEndCap val="0"/>
            <c:val val="1"/>
            <c:spPr>
              <a:ln w="19050">
                <a:solidFill>
                  <a:srgbClr val="0033CC"/>
                </a:solidFill>
              </a:ln>
            </c:spPr>
          </c:errBars>
          <c:xVal>
            <c:strRef>
              <c:f>Лист5!$A$2:$A$6</c:f>
              <c:strCache>
                <c:ptCount val="5"/>
                <c:pt idx="0">
                  <c:v>ЛРЗ "Мануй"</c:v>
                </c:pt>
                <c:pt idx="1">
                  <c:v>ЛРЗ "Ай"</c:v>
                </c:pt>
                <c:pt idx="2">
                  <c:v>ЛРЗ "Монетка"</c:v>
                </c:pt>
                <c:pt idx="3">
                  <c:v>ЛРЗ "Анивский"</c:v>
                </c:pt>
                <c:pt idx="4">
                  <c:v>ЛРЗ "Таранайский"</c:v>
                </c:pt>
              </c:strCache>
            </c:strRef>
          </c:xVal>
          <c:yVal>
            <c:numRef>
              <c:f>Лист5!$B$2:$B$6</c:f>
              <c:numCache>
                <c:formatCode>General</c:formatCode>
                <c:ptCount val="5"/>
                <c:pt idx="0">
                  <c:v>2.5</c:v>
                </c:pt>
                <c:pt idx="1">
                  <c:v>0.8</c:v>
                </c:pt>
                <c:pt idx="2">
                  <c:v>1.4</c:v>
                </c:pt>
                <c:pt idx="3">
                  <c:v>1.5</c:v>
                </c:pt>
                <c:pt idx="4">
                  <c:v>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плюс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0033CC"/>
              </a:solidFill>
              <a:ln w="3175">
                <a:solidFill>
                  <a:srgbClr val="0033CC"/>
                </a:solidFill>
              </a:ln>
            </c:spPr>
          </c:marker>
          <c:dPt>
            <c:idx val="3"/>
            <c:bubble3D val="0"/>
          </c:dPt>
          <c:xVal>
            <c:strRef>
              <c:f>Лист5!$A$2:$A$6</c:f>
              <c:strCache>
                <c:ptCount val="5"/>
                <c:pt idx="0">
                  <c:v>ЛРЗ "Мануй"</c:v>
                </c:pt>
                <c:pt idx="1">
                  <c:v>ЛРЗ "Ай"</c:v>
                </c:pt>
                <c:pt idx="2">
                  <c:v>ЛРЗ "Монетка"</c:v>
                </c:pt>
                <c:pt idx="3">
                  <c:v>ЛРЗ "Анивский"</c:v>
                </c:pt>
                <c:pt idx="4">
                  <c:v>ЛРЗ "Таранайский"</c:v>
                </c:pt>
              </c:strCache>
            </c:strRef>
          </c:xVal>
          <c:yVal>
            <c:numRef>
              <c:f>Лист5!$C$2:$C$6</c:f>
              <c:numCache>
                <c:formatCode>General</c:formatCode>
                <c:ptCount val="5"/>
                <c:pt idx="0">
                  <c:v>3.66</c:v>
                </c:pt>
                <c:pt idx="1">
                  <c:v>1.2</c:v>
                </c:pt>
                <c:pt idx="2">
                  <c:v>1.97</c:v>
                </c:pt>
                <c:pt idx="3">
                  <c:v>2.2599999999999998</c:v>
                </c:pt>
                <c:pt idx="4">
                  <c:v>3.4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Лист5!$D$1</c:f>
              <c:strCache>
                <c:ptCount val="1"/>
                <c:pt idx="0">
                  <c:v>минус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0033CC"/>
              </a:solidFill>
              <a:ln w="6350" cap="flat">
                <a:solidFill>
                  <a:srgbClr val="0033CC"/>
                </a:solidFill>
                <a:miter lim="800000"/>
              </a:ln>
            </c:spPr>
          </c:marker>
          <c:xVal>
            <c:strRef>
              <c:f>Лист5!$A$2:$A$6</c:f>
              <c:strCache>
                <c:ptCount val="5"/>
                <c:pt idx="0">
                  <c:v>ЛРЗ "Мануй"</c:v>
                </c:pt>
                <c:pt idx="1">
                  <c:v>ЛРЗ "Ай"</c:v>
                </c:pt>
                <c:pt idx="2">
                  <c:v>ЛРЗ "Монетка"</c:v>
                </c:pt>
                <c:pt idx="3">
                  <c:v>ЛРЗ "Анивский"</c:v>
                </c:pt>
                <c:pt idx="4">
                  <c:v>ЛРЗ "Таранайский"</c:v>
                </c:pt>
              </c:strCache>
            </c:strRef>
          </c:xVal>
          <c:yVal>
            <c:numRef>
              <c:f>Лист5!$D$2:$D$6</c:f>
              <c:numCache>
                <c:formatCode>General</c:formatCode>
                <c:ptCount val="5"/>
                <c:pt idx="0">
                  <c:v>1.24</c:v>
                </c:pt>
                <c:pt idx="1">
                  <c:v>0.4</c:v>
                </c:pt>
                <c:pt idx="2">
                  <c:v>0.83</c:v>
                </c:pt>
                <c:pt idx="3">
                  <c:v>0.76</c:v>
                </c:pt>
                <c:pt idx="4">
                  <c:v>0.6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863936"/>
        <c:axId val="95865856"/>
      </c:scatterChart>
      <c:valAx>
        <c:axId val="95863936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865856"/>
        <c:crosses val="autoZero"/>
        <c:crossBetween val="midCat"/>
        <c:majorUnit val="1"/>
      </c:valAx>
      <c:valAx>
        <c:axId val="9586585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863936"/>
        <c:crossesAt val="0"/>
        <c:crossBetween val="midCat"/>
        <c:majorUnit val="1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5706041980588"/>
          <c:y val="0.17434821610850088"/>
          <c:w val="0.82074293958019406"/>
          <c:h val="0.6616116418732349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2"/>
            <c:spPr>
              <a:solidFill>
                <a:srgbClr val="F113F6"/>
              </a:solidFill>
              <a:ln>
                <a:noFill/>
              </a:ln>
            </c:spPr>
          </c:marker>
          <c:trendline>
            <c:trendlineType val="linear"/>
            <c:dispRSqr val="0"/>
            <c:dispEq val="0"/>
          </c:trendline>
          <c:trendline>
            <c:spPr>
              <a:ln w="25400">
                <a:solidFill>
                  <a:srgbClr val="2116F6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41864470692213052"/>
                  <c:y val="-0.13395937499999999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2116F6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 baseline="0" dirty="0" smtClean="0">
                        <a:solidFill>
                          <a:srgbClr val="2116F6"/>
                        </a:solidFill>
                        <a:latin typeface="Arial" pitchFamily="34" charset="0"/>
                        <a:cs typeface="Arial" pitchFamily="34" charset="0"/>
                      </a:rPr>
                      <a:t>R² </a:t>
                    </a:r>
                    <a:r>
                      <a:rPr lang="en-US" sz="1800" b="1" baseline="0" dirty="0">
                        <a:solidFill>
                          <a:srgbClr val="2116F6"/>
                        </a:solidFill>
                        <a:latin typeface="Arial" pitchFamily="34" charset="0"/>
                        <a:cs typeface="Arial" pitchFamily="34" charset="0"/>
                      </a:rPr>
                      <a:t>= 0,6067</a:t>
                    </a:r>
                    <a:endParaRPr lang="en-US" sz="1800" b="1" dirty="0">
                      <a:solidFill>
                        <a:srgbClr val="2116F6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'вылов в прибрежье- АЛРЗ'!$K$92:$K$137</c:f>
              <c:numCache>
                <c:formatCode>General</c:formatCod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</c:numCache>
            </c:numRef>
          </c:xVal>
          <c:yVal>
            <c:numRef>
              <c:f>'вылов в прибрежье- АЛРЗ'!$L$92:$L$137</c:f>
              <c:numCache>
                <c:formatCode>General</c:formatCode>
                <c:ptCount val="46"/>
                <c:pt idx="0">
                  <c:v>0</c:v>
                </c:pt>
                <c:pt idx="7">
                  <c:v>0</c:v>
                </c:pt>
                <c:pt idx="17">
                  <c:v>2.1</c:v>
                </c:pt>
                <c:pt idx="21">
                  <c:v>0</c:v>
                </c:pt>
                <c:pt idx="23">
                  <c:v>0</c:v>
                </c:pt>
                <c:pt idx="30">
                  <c:v>9.6</c:v>
                </c:pt>
                <c:pt idx="33">
                  <c:v>7</c:v>
                </c:pt>
                <c:pt idx="37">
                  <c:v>4.2</c:v>
                </c:pt>
                <c:pt idx="43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33568"/>
        <c:axId val="95935104"/>
      </c:scatterChart>
      <c:valAx>
        <c:axId val="9593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solidFill>
            <a:schemeClr val="tx1"/>
          </a:solidFill>
          <a:ln>
            <a:solidFill>
              <a:schemeClr val="tx1"/>
            </a:solidFill>
          </a:ln>
        </c:spPr>
        <c:crossAx val="95935104"/>
        <c:crosses val="autoZero"/>
        <c:crossBetween val="midCat"/>
      </c:valAx>
      <c:valAx>
        <c:axId val="9593510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Доля</a:t>
                </a:r>
                <a:r>
                  <a:rPr lang="ru-RU" sz="1600" baseline="0" dirty="0" smtClean="0">
                    <a:latin typeface="Arial" pitchFamily="34" charset="0"/>
                    <a:cs typeface="Arial" pitchFamily="34" charset="0"/>
                  </a:rPr>
                  <a:t> маркированных рыб, %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933568"/>
        <c:crosses val="autoZero"/>
        <c:crossBetween val="midCat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9527990478152"/>
          <c:y val="0.17905131753037543"/>
          <c:w val="0.84987592592592598"/>
          <c:h val="0.65647529062427412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доля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rgbClr val="F113F6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2116F6"/>
                </a:solidFill>
              </a:ln>
            </c:spPr>
            <c:trendlineType val="linear"/>
            <c:dispRSqr val="1"/>
            <c:dispEq val="0"/>
            <c:trendlineLbl>
              <c:layout>
                <c:manualLayout>
                  <c:x val="-0.55275771781865113"/>
                  <c:y val="-0.3591181787882154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800" b="1">
                      <a:solidFill>
                        <a:srgbClr val="2116F6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Лист6!$A$2:$A$37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43</c:v>
                </c:pt>
                <c:pt idx="34">
                  <c:v>35</c:v>
                </c:pt>
                <c:pt idx="35">
                  <c:v>36</c:v>
                </c:pt>
              </c:numCache>
            </c:numRef>
          </c:xVal>
          <c:yVal>
            <c:numRef>
              <c:f>Лист6!$B$2:$B$37</c:f>
              <c:numCache>
                <c:formatCode>General</c:formatCode>
                <c:ptCount val="36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4">
                  <c:v>2.7</c:v>
                </c:pt>
                <c:pt idx="7">
                  <c:v>9.1</c:v>
                </c:pt>
                <c:pt idx="8">
                  <c:v>1.4</c:v>
                </c:pt>
                <c:pt idx="10">
                  <c:v>0</c:v>
                </c:pt>
                <c:pt idx="11">
                  <c:v>2.2999999999999998</c:v>
                </c:pt>
                <c:pt idx="15">
                  <c:v>7.2</c:v>
                </c:pt>
                <c:pt idx="16">
                  <c:v>2</c:v>
                </c:pt>
                <c:pt idx="17">
                  <c:v>5.7</c:v>
                </c:pt>
                <c:pt idx="22">
                  <c:v>2</c:v>
                </c:pt>
                <c:pt idx="23">
                  <c:v>0</c:v>
                </c:pt>
                <c:pt idx="24">
                  <c:v>1</c:v>
                </c:pt>
                <c:pt idx="25">
                  <c:v>9.1</c:v>
                </c:pt>
                <c:pt idx="35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65120"/>
        <c:axId val="96566656"/>
      </c:scatterChart>
      <c:valAx>
        <c:axId val="96565120"/>
        <c:scaling>
          <c:orientation val="minMax"/>
          <c:max val="40"/>
        </c:scaling>
        <c:delete val="0"/>
        <c:axPos val="b"/>
        <c:numFmt formatCode="General" sourceLinked="1"/>
        <c:majorTickMark val="out"/>
        <c:minorTickMark val="none"/>
        <c:tickLblPos val="none"/>
        <c:crossAx val="96566656"/>
        <c:crosses val="autoZero"/>
        <c:crossBetween val="midCat"/>
      </c:valAx>
      <c:valAx>
        <c:axId val="96566656"/>
        <c:scaling>
          <c:orientation val="minMax"/>
          <c:max val="1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6565120"/>
        <c:crosses val="autoZero"/>
        <c:crossBetween val="midCat"/>
        <c:majorUnit val="2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9049899221204"/>
          <c:y val="0.50902766590894166"/>
          <c:w val="0.28765015370093749"/>
          <c:h val="0.24562577935289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Лист8!$A$3</c:f>
              <c:strCache>
                <c:ptCount val="1"/>
                <c:pt idx="0">
                  <c:v>Лангери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3.212114375552319E-2"/>
                  <c:y val="3.03089966409517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393830008837106E-2"/>
                  <c:y val="-0.106081488243331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12114375552319E-2"/>
                  <c:y val="3.03089966409517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Лист8!$B$3:$E$3</c:f>
              <c:numCache>
                <c:formatCode>General</c:formatCode>
                <c:ptCount val="4"/>
                <c:pt idx="0">
                  <c:v>0.6</c:v>
                </c:pt>
                <c:pt idx="1">
                  <c:v>0.8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6698368"/>
        <c:axId val="96699904"/>
      </c:barChart>
      <c:catAx>
        <c:axId val="9669836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96699904"/>
        <c:crosses val="autoZero"/>
        <c:auto val="1"/>
        <c:lblAlgn val="ctr"/>
        <c:lblOffset val="100"/>
        <c:noMultiLvlLbl val="0"/>
      </c:catAx>
      <c:valAx>
        <c:axId val="96699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6983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19072615923014E-2"/>
          <c:y val="3.7396106736657907E-2"/>
          <c:w val="0.89052537182852143"/>
          <c:h val="0.84662401574803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Лист8!$A$5</c:f>
              <c:strCache>
                <c:ptCount val="1"/>
                <c:pt idx="0">
                  <c:v>Владимировка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val>
            <c:numRef>
              <c:f>Лист8!$B$5:$E$5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20000"/>
        <c:axId val="96721536"/>
      </c:barChart>
      <c:catAx>
        <c:axId val="96720000"/>
        <c:scaling>
          <c:orientation val="minMax"/>
        </c:scaling>
        <c:delete val="1"/>
        <c:axPos val="b"/>
        <c:majorTickMark val="out"/>
        <c:minorTickMark val="none"/>
        <c:tickLblPos val="none"/>
        <c:crossAx val="96721536"/>
        <c:crosses val="autoZero"/>
        <c:auto val="1"/>
        <c:lblAlgn val="ctr"/>
        <c:lblOffset val="100"/>
        <c:noMultiLvlLbl val="0"/>
      </c:catAx>
      <c:valAx>
        <c:axId val="96721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720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66708251152723"/>
          <c:y val="0.15460141790776818"/>
          <c:w val="0.89052537182852143"/>
          <c:h val="0.87891586468358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Лист8!$A$6</c:f>
              <c:strCache>
                <c:ptCount val="1"/>
                <c:pt idx="0">
                  <c:v>Невское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rgbClr val="00FF00"/>
              </a:solidFill>
            </a:ln>
          </c:spPr>
          <c:invertIfNegative val="0"/>
          <c:val>
            <c:numRef>
              <c:f>Лист8!$B$6:$E$6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47872"/>
        <c:axId val="98049408"/>
      </c:barChart>
      <c:catAx>
        <c:axId val="98047872"/>
        <c:scaling>
          <c:orientation val="minMax"/>
        </c:scaling>
        <c:delete val="1"/>
        <c:axPos val="b"/>
        <c:majorTickMark val="out"/>
        <c:minorTickMark val="none"/>
        <c:tickLblPos val="none"/>
        <c:crossAx val="98049408"/>
        <c:crosses val="autoZero"/>
        <c:auto val="1"/>
        <c:lblAlgn val="ctr"/>
        <c:lblOffset val="100"/>
        <c:noMultiLvlLbl val="0"/>
      </c:catAx>
      <c:valAx>
        <c:axId val="98049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047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05024441728695E-2"/>
          <c:y val="2.8252674671214003E-2"/>
          <c:w val="0.33983100761145341"/>
          <c:h val="0.93003807610549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Лист8!$A$11</c:f>
              <c:strCache>
                <c:ptCount val="1"/>
                <c:pt idx="0">
                  <c:v>Взморье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2116F6"/>
              </a:solidFill>
              <a:ln>
                <a:solidFill>
                  <a:srgbClr val="2116F6"/>
                </a:solidFill>
              </a:ln>
            </c:spPr>
          </c:dPt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Лист8!$B$11:$E$11</c:f>
              <c:numCache>
                <c:formatCode>General</c:formatCode>
                <c:ptCount val="4"/>
                <c:pt idx="0">
                  <c:v>5.9</c:v>
                </c:pt>
                <c:pt idx="1">
                  <c:v>0.7</c:v>
                </c:pt>
                <c:pt idx="2">
                  <c:v>3.3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8104064"/>
        <c:axId val="98105600"/>
      </c:barChart>
      <c:catAx>
        <c:axId val="98104064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98105600"/>
        <c:crosses val="autoZero"/>
        <c:auto val="1"/>
        <c:lblAlgn val="ctr"/>
        <c:lblOffset val="100"/>
        <c:noMultiLvlLbl val="0"/>
      </c:catAx>
      <c:valAx>
        <c:axId val="98105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104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0.80308</cdr:x>
      <cdr:y>0.76838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1920" y="36284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0.783</cdr:x>
      <cdr:y>0.85706</cdr:y>
    </cdr:from>
    <cdr:to>
      <cdr:x>0.97992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35896" y="3383581"/>
          <a:ext cx="914400" cy="56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0.25576</cdr:x>
      <cdr:y>0.84827</cdr:y>
    </cdr:from>
    <cdr:to>
      <cdr:x>0.45268</cdr:x>
      <cdr:y>0.97594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87624" y="334885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" pitchFamily="34" charset="0"/>
              <a:cs typeface="Arial" pitchFamily="34" charset="0"/>
            </a:rPr>
            <a:t>26.07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0.62775</cdr:x>
      <cdr:y>0.76838</cdr:y>
    </cdr:from>
    <cdr:to>
      <cdr:x>0.82467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14971" y="30334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0.44185</cdr:x>
      <cdr:y>0.85284</cdr:y>
    </cdr:from>
    <cdr:to>
      <cdr:x>0.63876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51720" y="3366903"/>
          <a:ext cx="914400" cy="580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" pitchFamily="34" charset="0"/>
              <a:cs typeface="Arial" pitchFamily="34" charset="0"/>
            </a:rPr>
            <a:t>05.08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0.59692</cdr:x>
      <cdr:y>0.85284</cdr:y>
    </cdr:from>
    <cdr:to>
      <cdr:x>0.79384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71800" y="3366904"/>
          <a:ext cx="914400" cy="580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" pitchFamily="34" charset="0"/>
              <a:cs typeface="Arial" pitchFamily="34" charset="0"/>
            </a:rPr>
            <a:t>15.08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0.76073</cdr:x>
      <cdr:y>0.85284</cdr:y>
    </cdr:from>
    <cdr:to>
      <cdr:x>0.95765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32472" y="3366904"/>
          <a:ext cx="914400" cy="580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" pitchFamily="34" charset="0"/>
              <a:cs typeface="Arial" pitchFamily="34" charset="0"/>
            </a:rPr>
            <a:t>25.08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0.475</cdr:x>
      <cdr:y>0.86107</cdr:y>
    </cdr:from>
    <cdr:to>
      <cdr:x>0.68334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4808" y="3410235"/>
          <a:ext cx="914400" cy="550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" pitchFamily="34" charset="0"/>
              <a:cs typeface="Arial" pitchFamily="34" charset="0"/>
            </a:rPr>
            <a:t>20.08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0.43163</cdr:x>
      <cdr:y>0.78291</cdr:y>
    </cdr:from>
    <cdr:to>
      <cdr:x>0.53834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1321256"/>
          <a:ext cx="729896" cy="366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Arial" pitchFamily="34" charset="0"/>
              <a:cs typeface="Arial" pitchFamily="34" charset="0"/>
            </a:rPr>
            <a:t>Мануй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8E1BE-2E00-4D2D-93E7-FAEEB8F88534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470E2-7DCD-4A56-8452-140BA0502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9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470E2-7DCD-4A56-8452-140BA050221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5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470E2-7DCD-4A56-8452-140BA050221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7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470E2-7DCD-4A56-8452-140BA050221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4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0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0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6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0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5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1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1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8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07526-1E20-48B6-A250-5378BDE9CBA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090B-ABE4-43F1-8731-63351776C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3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18" Type="http://schemas.openxmlformats.org/officeDocument/2006/relationships/chart" Target="../charts/chart20.xml"/><Relationship Id="rId3" Type="http://schemas.openxmlformats.org/officeDocument/2006/relationships/image" Target="../media/image3.jpeg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17" Type="http://schemas.openxmlformats.org/officeDocument/2006/relationships/chart" Target="../charts/chart19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5" Type="http://schemas.openxmlformats.org/officeDocument/2006/relationships/chart" Target="../charts/chart1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Relationship Id="rId14" Type="http://schemas.openxmlformats.org/officeDocument/2006/relationships/chart" Target="../charts/char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тографии лососевых рыбоводных заво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" y="-2272"/>
            <a:ext cx="9144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426728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О РОЛИ ИСКУССТВЕННОГО ВОСПРОИЗВОДСТВА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 ФОРМИРОВАНИИ УЛОВОВ ГОРБУШИ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 ВОДАХ ВОСТОЧНОГО САХАЛИНА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467" y="5517232"/>
            <a:ext cx="3984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ФГБНУ «СахНИРО»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Стекольщикова М.Ю.   Акиничева Е.Г.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Палькина О.Н.  Батюк Ю.А.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:\Стекольщикова\Сахал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3"/>
            <a:ext cx="31007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748385"/>
              </p:ext>
            </p:extLst>
          </p:nvPr>
        </p:nvGraphicFramePr>
        <p:xfrm>
          <a:off x="3310227" y="1124744"/>
          <a:ext cx="5670123" cy="261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6033" y="116632"/>
            <a:ext cx="588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2116F6"/>
                </a:solidFill>
                <a:latin typeface="Arial" pitchFamily="34" charset="0"/>
                <a:cs typeface="Arial" pitchFamily="34" charset="0"/>
              </a:rPr>
              <a:t>Объёмы выпуска молоди горбуши</a:t>
            </a:r>
          </a:p>
          <a:p>
            <a:pPr algn="ctr"/>
            <a:r>
              <a:rPr lang="ru-RU" sz="2400" dirty="0" smtClean="0">
                <a:solidFill>
                  <a:srgbClr val="2116F6"/>
                </a:solidFill>
                <a:latin typeface="Arial" pitchFamily="34" charset="0"/>
                <a:cs typeface="Arial" pitchFamily="34" charset="0"/>
              </a:rPr>
              <a:t> с ЛРЗ о. Сахалин в 2009-2015 гг.</a:t>
            </a:r>
            <a:endParaRPr lang="ru-RU" sz="2400" dirty="0">
              <a:solidFill>
                <a:srgbClr val="2116F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450637"/>
              </p:ext>
            </p:extLst>
          </p:nvPr>
        </p:nvGraphicFramePr>
        <p:xfrm>
          <a:off x="2411760" y="4293096"/>
          <a:ext cx="6600420" cy="246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1880" y="3951438"/>
            <a:ext cx="539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2116F6"/>
                </a:solidFill>
                <a:latin typeface="Arial" pitchFamily="34" charset="0"/>
                <a:cs typeface="Arial" pitchFamily="34" charset="0"/>
              </a:rPr>
              <a:t>Доля маркированных рыб в выпуске</a:t>
            </a:r>
            <a:endParaRPr lang="ru-RU" sz="2400" dirty="0">
              <a:solidFill>
                <a:srgbClr val="2116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91592" y="4128270"/>
            <a:ext cx="72000" cy="72000"/>
          </a:xfrm>
          <a:prstGeom prst="ellipse">
            <a:avLst/>
          </a:prstGeom>
          <a:solidFill>
            <a:srgbClr val="FF00FF"/>
          </a:solidFill>
          <a:ln w="31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60946" y="4581479"/>
            <a:ext cx="72000" cy="72000"/>
          </a:xfrm>
          <a:prstGeom prst="ellipse">
            <a:avLst/>
          </a:prstGeom>
          <a:solidFill>
            <a:srgbClr val="FF00FF"/>
          </a:solidFill>
          <a:ln w="31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3592" y="4330157"/>
            <a:ext cx="72000" cy="72000"/>
          </a:xfrm>
          <a:prstGeom prst="ellipse">
            <a:avLst/>
          </a:prstGeom>
          <a:solidFill>
            <a:srgbClr val="FF00FF"/>
          </a:solidFill>
          <a:ln w="31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8049" y="4440785"/>
            <a:ext cx="72000" cy="72000"/>
          </a:xfrm>
          <a:prstGeom prst="ellipse">
            <a:avLst/>
          </a:prstGeom>
          <a:solidFill>
            <a:srgbClr val="FF00FF"/>
          </a:solidFill>
          <a:ln w="31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5992" y="4020270"/>
            <a:ext cx="72000" cy="72000"/>
          </a:xfrm>
          <a:prstGeom prst="ellipse">
            <a:avLst/>
          </a:prstGeom>
          <a:solidFill>
            <a:srgbClr val="FF00FF"/>
          </a:solidFill>
          <a:ln w="31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40049" y="3869596"/>
            <a:ext cx="72000" cy="72000"/>
          </a:xfrm>
          <a:prstGeom prst="ellipse">
            <a:avLst/>
          </a:prstGeom>
          <a:solidFill>
            <a:srgbClr val="FF00FF"/>
          </a:solidFill>
          <a:ln w="31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71600" y="4146270"/>
            <a:ext cx="72000" cy="72000"/>
          </a:xfrm>
          <a:prstGeom prst="ellipse">
            <a:avLst/>
          </a:prstGeom>
          <a:solidFill>
            <a:srgbClr val="FF00FF"/>
          </a:solidFill>
          <a:ln w="31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33787" y="4316542"/>
            <a:ext cx="72000" cy="72000"/>
          </a:xfrm>
          <a:prstGeom prst="ellipse">
            <a:avLst/>
          </a:prstGeom>
          <a:solidFill>
            <a:srgbClr val="FF00FF"/>
          </a:solidFill>
          <a:ln w="31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7141" y="4518299"/>
            <a:ext cx="72000" cy="72000"/>
          </a:xfrm>
          <a:prstGeom prst="ellipse">
            <a:avLst/>
          </a:prstGeom>
          <a:solidFill>
            <a:srgbClr val="2116F6"/>
          </a:solidFill>
          <a:ln w="3175">
            <a:solidFill>
              <a:srgbClr val="21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00278" y="3965840"/>
            <a:ext cx="72000" cy="72000"/>
          </a:xfrm>
          <a:prstGeom prst="ellipse">
            <a:avLst/>
          </a:prstGeom>
          <a:solidFill>
            <a:srgbClr val="2116F6"/>
          </a:solidFill>
          <a:ln w="3175">
            <a:solidFill>
              <a:srgbClr val="21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35992" y="3356992"/>
            <a:ext cx="72000" cy="72000"/>
          </a:xfrm>
          <a:prstGeom prst="ellipse">
            <a:avLst/>
          </a:prstGeom>
          <a:solidFill>
            <a:srgbClr val="2116F6"/>
          </a:solidFill>
          <a:ln w="3175">
            <a:solidFill>
              <a:srgbClr val="21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0049" y="3717024"/>
            <a:ext cx="72000" cy="72000"/>
          </a:xfrm>
          <a:prstGeom prst="ellipse">
            <a:avLst/>
          </a:prstGeom>
          <a:solidFill>
            <a:srgbClr val="2116F6"/>
          </a:solidFill>
          <a:ln w="3175">
            <a:solidFill>
              <a:srgbClr val="21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97787" y="4244542"/>
            <a:ext cx="72000" cy="72000"/>
          </a:xfrm>
          <a:prstGeom prst="ellipse">
            <a:avLst/>
          </a:prstGeom>
          <a:solidFill>
            <a:srgbClr val="2116F6"/>
          </a:solidFill>
          <a:ln w="3175">
            <a:solidFill>
              <a:srgbClr val="21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23067" y="1916832"/>
            <a:ext cx="72000" cy="72000"/>
          </a:xfrm>
          <a:prstGeom prst="ellipse">
            <a:avLst/>
          </a:prstGeom>
          <a:solidFill>
            <a:srgbClr val="2116F6"/>
          </a:solidFill>
          <a:ln w="3175">
            <a:solidFill>
              <a:srgbClr val="21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9342" y="4037840"/>
            <a:ext cx="72000" cy="72000"/>
          </a:xfrm>
          <a:prstGeom prst="ellipse">
            <a:avLst/>
          </a:prstGeom>
          <a:solidFill>
            <a:srgbClr val="2116F6"/>
          </a:solidFill>
          <a:ln w="3175">
            <a:solidFill>
              <a:srgbClr val="21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35600" y="3202955"/>
            <a:ext cx="72000" cy="72000"/>
          </a:xfrm>
          <a:prstGeom prst="ellipse">
            <a:avLst/>
          </a:prstGeom>
          <a:solidFill>
            <a:srgbClr val="2116F6"/>
          </a:solidFill>
          <a:ln w="3175">
            <a:solidFill>
              <a:srgbClr val="21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22671" y="3869596"/>
            <a:ext cx="72000" cy="72000"/>
          </a:xfrm>
          <a:prstGeom prst="ellipse">
            <a:avLst/>
          </a:prstGeom>
          <a:solidFill>
            <a:srgbClr val="FF00FF"/>
          </a:solidFill>
          <a:ln w="31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76049" y="3633529"/>
            <a:ext cx="72000" cy="72000"/>
          </a:xfrm>
          <a:prstGeom prst="ellipse">
            <a:avLst/>
          </a:prstGeom>
          <a:solidFill>
            <a:srgbClr val="2116F6"/>
          </a:solidFill>
          <a:ln w="3175">
            <a:solidFill>
              <a:srgbClr val="21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22671" y="4368785"/>
            <a:ext cx="72000" cy="72000"/>
          </a:xfrm>
          <a:prstGeom prst="ellipse">
            <a:avLst/>
          </a:prstGeom>
          <a:solidFill>
            <a:srgbClr val="2116F6"/>
          </a:solidFill>
          <a:ln w="3175">
            <a:solidFill>
              <a:srgbClr val="21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787" y="3490097"/>
            <a:ext cx="1786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ЛРЗ, участвующие в программе маркирования молоди горбуши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26032" y="3608136"/>
            <a:ext cx="72000" cy="72000"/>
          </a:xfrm>
          <a:prstGeom prst="ellipse">
            <a:avLst/>
          </a:prstGeom>
          <a:solidFill>
            <a:srgbClr val="FF00FF"/>
          </a:solidFill>
          <a:ln w="31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564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404664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2116F6"/>
                </a:solidFill>
                <a:latin typeface="Arial" pitchFamily="34" charset="0"/>
                <a:cs typeface="Arial" pitchFamily="34" charset="0"/>
              </a:rPr>
              <a:t> Коэффициенты возврата маркированной горбуши поколения 2012 г. с  ± 95% доверительными интервалами</a:t>
            </a:r>
            <a:endParaRPr lang="ru-RU" sz="2400" dirty="0">
              <a:solidFill>
                <a:srgbClr val="2116F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S:\Стекольщикова\Сахал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438596" cy="57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752193"/>
              </p:ext>
            </p:extLst>
          </p:nvPr>
        </p:nvGraphicFramePr>
        <p:xfrm>
          <a:off x="3438596" y="2331753"/>
          <a:ext cx="5400600" cy="330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3727" r="52430" b="55315"/>
          <a:stretch/>
        </p:blipFill>
        <p:spPr bwMode="auto">
          <a:xfrm>
            <a:off x="4226942" y="2564904"/>
            <a:ext cx="44495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55576" y="5301208"/>
            <a:ext cx="108000" cy="1080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3436" y="5901183"/>
            <a:ext cx="108000" cy="1080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89223" y="5542383"/>
            <a:ext cx="108000" cy="1080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5436" y="6057304"/>
            <a:ext cx="108000" cy="1080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59632" y="6165304"/>
            <a:ext cx="108000" cy="1080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6050" y="5147318"/>
            <a:ext cx="1585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ЛРЗ «Мануй» (1)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2329" y="5409208"/>
            <a:ext cx="1265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ЛРЗ «Ай» (2)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7632" y="6011415"/>
            <a:ext cx="175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ЛРЗ «Монетка» (3)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223" y="5803527"/>
            <a:ext cx="227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ЛРЗ «Анивский» (4)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429" y="6319192"/>
            <a:ext cx="211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ЛРЗ «Таранайский» (5)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95536" y="6165304"/>
            <a:ext cx="31990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73042" y="518593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4888" y="522454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1646" y="524328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0272" y="522454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2360" y="524328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4388" y="5547708"/>
            <a:ext cx="574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ЛРЗ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288866" y="3667435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КВ,%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Рабочий стол\Новая папка (10)\50 #84.jpg"/>
          <p:cNvPicPr/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259" b="9124"/>
          <a:stretch/>
        </p:blipFill>
        <p:spPr bwMode="auto">
          <a:xfrm>
            <a:off x="0" y="-22294"/>
            <a:ext cx="3347864" cy="2780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80143"/>
              </p:ext>
            </p:extLst>
          </p:nvPr>
        </p:nvGraphicFramePr>
        <p:xfrm>
          <a:off x="539552" y="2996952"/>
          <a:ext cx="8244408" cy="3606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9109"/>
                <a:gridCol w="820757"/>
                <a:gridCol w="820757"/>
                <a:gridCol w="820757"/>
                <a:gridCol w="820757"/>
                <a:gridCol w="820757"/>
                <a:gridCol w="820757"/>
                <a:gridCol w="820757"/>
              </a:tblGrid>
              <a:tr h="230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Район сбора материала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1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Северо-восточное побережье </a:t>
                      </a:r>
                      <a:endParaRPr lang="ru-RU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310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879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0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Зал. Терпения 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1185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786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2039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1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Юго-восточное побережье </a:t>
                      </a:r>
                      <a:endParaRPr lang="ru-RU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1147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1174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972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4229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891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1858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0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Зал. Анива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4009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3073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4947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2762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4491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477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1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Юго-западное побережье 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1174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2177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―</a:t>
                      </a:r>
                      <a:endParaRPr lang="ru-RU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135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1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4009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4530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8480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4006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11829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891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5388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7824" y="721839"/>
            <a:ext cx="59046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Структура отолитной выборки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(материал собран и обработан совместно со специалистами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ФГУП «Сахалинрыбвод»)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399352"/>
              </p:ext>
            </p:extLst>
          </p:nvPr>
        </p:nvGraphicFramePr>
        <p:xfrm>
          <a:off x="31416" y="1988840"/>
          <a:ext cx="4643527" cy="39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010297"/>
              </p:ext>
            </p:extLst>
          </p:nvPr>
        </p:nvGraphicFramePr>
        <p:xfrm>
          <a:off x="4647432" y="1988840"/>
          <a:ext cx="43890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024" y="40466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2116F6"/>
                </a:solidFill>
                <a:latin typeface="Arial" pitchFamily="34" charset="0"/>
                <a:cs typeface="Arial" pitchFamily="34" charset="0"/>
              </a:rPr>
              <a:t>Изменение доли рыб с меткой ЛРЗ «Анивский» на протяжении преднерестовой миграции горбуши в прибрежье юго-восточного Сахалина </a:t>
            </a:r>
            <a:endParaRPr lang="ru-RU" sz="2400" dirty="0">
              <a:solidFill>
                <a:srgbClr val="2116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6888" y="2132856"/>
            <a:ext cx="958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2012 г.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201448"/>
            <a:ext cx="958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2016 г.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192" y="5377108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16.07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1512" y="5399075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01.08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53771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30.08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18589" y="5399075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10.08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:\Стекольщикова\Сахали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29584" r="9053" b="4764"/>
          <a:stretch/>
        </p:blipFill>
        <p:spPr bwMode="auto">
          <a:xfrm>
            <a:off x="2292180" y="1046531"/>
            <a:ext cx="449429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867884"/>
              </p:ext>
            </p:extLst>
          </p:nvPr>
        </p:nvGraphicFramePr>
        <p:xfrm>
          <a:off x="4539325" y="1790970"/>
          <a:ext cx="1976891" cy="83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723881"/>
              </p:ext>
            </p:extLst>
          </p:nvPr>
        </p:nvGraphicFramePr>
        <p:xfrm>
          <a:off x="4270187" y="3134097"/>
          <a:ext cx="1120316" cy="53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76175"/>
              </p:ext>
            </p:extLst>
          </p:nvPr>
        </p:nvGraphicFramePr>
        <p:xfrm>
          <a:off x="3617655" y="3106362"/>
          <a:ext cx="1408011" cy="39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5630"/>
              </p:ext>
            </p:extLst>
          </p:nvPr>
        </p:nvGraphicFramePr>
        <p:xfrm>
          <a:off x="3382304" y="3641791"/>
          <a:ext cx="1765760" cy="136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837593"/>
              </p:ext>
            </p:extLst>
          </p:nvPr>
        </p:nvGraphicFramePr>
        <p:xfrm>
          <a:off x="4075710" y="2984768"/>
          <a:ext cx="2000691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3563888" y="5085184"/>
            <a:ext cx="1512168" cy="193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847009"/>
              </p:ext>
            </p:extLst>
          </p:nvPr>
        </p:nvGraphicFramePr>
        <p:xfrm>
          <a:off x="3293564" y="4892889"/>
          <a:ext cx="1440160" cy="71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884162"/>
              </p:ext>
            </p:extLst>
          </p:nvPr>
        </p:nvGraphicFramePr>
        <p:xfrm>
          <a:off x="5796136" y="3595536"/>
          <a:ext cx="1479272" cy="216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 flipH="1">
            <a:off x="3779912" y="5397140"/>
            <a:ext cx="2304257" cy="120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1382"/>
              </p:ext>
            </p:extLst>
          </p:nvPr>
        </p:nvGraphicFramePr>
        <p:xfrm>
          <a:off x="4101583" y="5344030"/>
          <a:ext cx="1716128" cy="65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838033"/>
              </p:ext>
            </p:extLst>
          </p:nvPr>
        </p:nvGraphicFramePr>
        <p:xfrm>
          <a:off x="5220072" y="5483060"/>
          <a:ext cx="1296144" cy="71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3851920" y="5872303"/>
            <a:ext cx="1512168" cy="18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26981"/>
              </p:ext>
            </p:extLst>
          </p:nvPr>
        </p:nvGraphicFramePr>
        <p:xfrm>
          <a:off x="6084169" y="5555605"/>
          <a:ext cx="1872208" cy="114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4084481" y="5971032"/>
            <a:ext cx="2072698" cy="593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711870"/>
              </p:ext>
            </p:extLst>
          </p:nvPr>
        </p:nvGraphicFramePr>
        <p:xfrm>
          <a:off x="371440" y="4437112"/>
          <a:ext cx="1882714" cy="276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 flipV="1">
            <a:off x="2195736" y="6129300"/>
            <a:ext cx="1152128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Диаграм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007695"/>
              </p:ext>
            </p:extLst>
          </p:nvPr>
        </p:nvGraphicFramePr>
        <p:xfrm>
          <a:off x="3311313" y="5962313"/>
          <a:ext cx="1365210" cy="97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62" name="Прямая соединительная линия 61"/>
          <p:cNvCxnSpPr/>
          <p:nvPr/>
        </p:nvCxnSpPr>
        <p:spPr>
          <a:xfrm flipV="1">
            <a:off x="4355976" y="2420888"/>
            <a:ext cx="49532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Диаграмма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792540"/>
              </p:ext>
            </p:extLst>
          </p:nvPr>
        </p:nvGraphicFramePr>
        <p:xfrm>
          <a:off x="4499992" y="2604828"/>
          <a:ext cx="1944215" cy="60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81" name="Прямая соединительная линия 80"/>
          <p:cNvCxnSpPr/>
          <p:nvPr/>
        </p:nvCxnSpPr>
        <p:spPr>
          <a:xfrm>
            <a:off x="4211960" y="3573016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Диаграмма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304983"/>
              </p:ext>
            </p:extLst>
          </p:nvPr>
        </p:nvGraphicFramePr>
        <p:xfrm>
          <a:off x="3851921" y="3573016"/>
          <a:ext cx="2160240" cy="56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cxnSp>
        <p:nvCxnSpPr>
          <p:cNvPr id="87" name="Прямая соединительная линия 86"/>
          <p:cNvCxnSpPr/>
          <p:nvPr/>
        </p:nvCxnSpPr>
        <p:spPr>
          <a:xfrm flipH="1">
            <a:off x="3860975" y="3501008"/>
            <a:ext cx="85006" cy="356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Диаграмма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553491"/>
              </p:ext>
            </p:extLst>
          </p:nvPr>
        </p:nvGraphicFramePr>
        <p:xfrm>
          <a:off x="4297711" y="3926851"/>
          <a:ext cx="946597" cy="45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cxnSp>
        <p:nvCxnSpPr>
          <p:cNvPr id="94" name="Прямая соединительная линия 93"/>
          <p:cNvCxnSpPr/>
          <p:nvPr/>
        </p:nvCxnSpPr>
        <p:spPr>
          <a:xfrm>
            <a:off x="3671313" y="3806139"/>
            <a:ext cx="684663" cy="486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3779912" y="5673012"/>
            <a:ext cx="483566" cy="234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5-конечная звезда 133"/>
          <p:cNvSpPr/>
          <p:nvPr/>
        </p:nvSpPr>
        <p:spPr>
          <a:xfrm>
            <a:off x="3311313" y="5707414"/>
            <a:ext cx="360000" cy="360000"/>
          </a:xfrm>
          <a:prstGeom prst="star5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5-конечная звезда 134"/>
          <p:cNvSpPr/>
          <p:nvPr/>
        </p:nvSpPr>
        <p:spPr>
          <a:xfrm>
            <a:off x="3131313" y="5907940"/>
            <a:ext cx="360000" cy="360000"/>
          </a:xfrm>
          <a:prstGeom prst="star5">
            <a:avLst/>
          </a:prstGeom>
          <a:solidFill>
            <a:srgbClr val="2116F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5-конечная звезда 135"/>
          <p:cNvSpPr/>
          <p:nvPr/>
        </p:nvSpPr>
        <p:spPr>
          <a:xfrm>
            <a:off x="3452815" y="5432423"/>
            <a:ext cx="360000" cy="360000"/>
          </a:xfrm>
          <a:prstGeom prst="star5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5-конечная звезда 136"/>
          <p:cNvSpPr/>
          <p:nvPr/>
        </p:nvSpPr>
        <p:spPr>
          <a:xfrm>
            <a:off x="3921583" y="6161474"/>
            <a:ext cx="360000" cy="360000"/>
          </a:xfrm>
          <a:prstGeom prst="star5">
            <a:avLst/>
          </a:prstGeom>
          <a:solidFill>
            <a:srgbClr val="00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5-конечная звезда 137"/>
          <p:cNvSpPr/>
          <p:nvPr/>
        </p:nvSpPr>
        <p:spPr>
          <a:xfrm>
            <a:off x="11439" y="1119064"/>
            <a:ext cx="360000" cy="360000"/>
          </a:xfrm>
          <a:prstGeom prst="star5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5-конечная звезда 138"/>
          <p:cNvSpPr/>
          <p:nvPr/>
        </p:nvSpPr>
        <p:spPr>
          <a:xfrm>
            <a:off x="11439" y="1628760"/>
            <a:ext cx="360000" cy="360000"/>
          </a:xfrm>
          <a:prstGeom prst="star5">
            <a:avLst/>
          </a:prstGeom>
          <a:solidFill>
            <a:srgbClr val="00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5-конечная звезда 139"/>
          <p:cNvSpPr/>
          <p:nvPr/>
        </p:nvSpPr>
        <p:spPr>
          <a:xfrm>
            <a:off x="11439" y="2132896"/>
            <a:ext cx="360000" cy="360000"/>
          </a:xfrm>
          <a:prstGeom prst="star5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5-конечная звезда 140"/>
          <p:cNvSpPr/>
          <p:nvPr/>
        </p:nvSpPr>
        <p:spPr>
          <a:xfrm>
            <a:off x="11439" y="2604827"/>
            <a:ext cx="360000" cy="360000"/>
          </a:xfrm>
          <a:prstGeom prst="star5">
            <a:avLst/>
          </a:prstGeom>
          <a:solidFill>
            <a:srgbClr val="2116F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TextBox 143"/>
          <p:cNvSpPr txBox="1"/>
          <p:nvPr/>
        </p:nvSpPr>
        <p:spPr>
          <a:xfrm>
            <a:off x="371439" y="1119064"/>
            <a:ext cx="163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ЛРЗ «Бахура»</a:t>
            </a:r>
            <a:endParaRPr lang="ru-RU" dirty="0"/>
          </a:p>
        </p:txBody>
      </p:sp>
      <p:sp>
        <p:nvSpPr>
          <p:cNvPr id="145" name="TextBox 144"/>
          <p:cNvSpPr txBox="1"/>
          <p:nvPr/>
        </p:nvSpPr>
        <p:spPr>
          <a:xfrm>
            <a:off x="401864" y="1636712"/>
            <a:ext cx="182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ЛРЗ «Монетка»</a:t>
            </a:r>
            <a:endParaRPr lang="ru-RU" dirty="0"/>
          </a:p>
        </p:txBody>
      </p:sp>
      <p:sp>
        <p:nvSpPr>
          <p:cNvPr id="147" name="TextBox 146"/>
          <p:cNvSpPr txBox="1"/>
          <p:nvPr/>
        </p:nvSpPr>
        <p:spPr>
          <a:xfrm>
            <a:off x="415754" y="2137155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ЛРЗ «Анивский»</a:t>
            </a:r>
            <a:endParaRPr lang="ru-RU" dirty="0"/>
          </a:p>
        </p:txBody>
      </p:sp>
      <p:sp>
        <p:nvSpPr>
          <p:cNvPr id="148" name="TextBox 147"/>
          <p:cNvSpPr txBox="1"/>
          <p:nvPr/>
        </p:nvSpPr>
        <p:spPr>
          <a:xfrm>
            <a:off x="371439" y="2595495"/>
            <a:ext cx="221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ЛРЗ «Таранайский»</a:t>
            </a:r>
            <a:endParaRPr lang="ru-RU" dirty="0"/>
          </a:p>
        </p:txBody>
      </p:sp>
      <p:sp>
        <p:nvSpPr>
          <p:cNvPr id="149" name="TextBox 148"/>
          <p:cNvSpPr txBox="1"/>
          <p:nvPr/>
        </p:nvSpPr>
        <p:spPr>
          <a:xfrm>
            <a:off x="107505" y="23664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Доля маркированных рыб в выборках из уловов ставных неводов  в прибрежье восточного Сахалина в 2016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58" b="14197"/>
          <a:stretch/>
        </p:blipFill>
        <p:spPr bwMode="auto">
          <a:xfrm>
            <a:off x="3555124" y="2625691"/>
            <a:ext cx="1554354" cy="41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71" b="14197"/>
          <a:stretch/>
        </p:blipFill>
        <p:spPr bwMode="auto">
          <a:xfrm>
            <a:off x="6192290" y="2625691"/>
            <a:ext cx="1657601" cy="41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95" b="14197"/>
          <a:stretch/>
        </p:blipFill>
        <p:spPr bwMode="auto">
          <a:xfrm>
            <a:off x="971821" y="2625691"/>
            <a:ext cx="1511947" cy="412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1526685" y="5964341"/>
            <a:ext cx="216000" cy="216000"/>
          </a:xfrm>
          <a:prstGeom prst="star5">
            <a:avLst/>
          </a:prstGeom>
          <a:solidFill>
            <a:srgbClr val="FB05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1398223" y="5764564"/>
            <a:ext cx="216000" cy="216000"/>
          </a:xfrm>
          <a:prstGeom prst="star5">
            <a:avLst/>
          </a:prstGeom>
          <a:solidFill>
            <a:srgbClr val="FB05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1471664" y="5851283"/>
            <a:ext cx="216000" cy="216000"/>
          </a:xfrm>
          <a:prstGeom prst="star5">
            <a:avLst/>
          </a:prstGeom>
          <a:solidFill>
            <a:srgbClr val="FB05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295867" y="6369108"/>
            <a:ext cx="216000" cy="216000"/>
          </a:xfrm>
          <a:prstGeom prst="star5">
            <a:avLst/>
          </a:prstGeom>
          <a:solidFill>
            <a:srgbClr val="FB05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474789" y="6345197"/>
            <a:ext cx="216000" cy="216000"/>
          </a:xfrm>
          <a:prstGeom prst="star5">
            <a:avLst/>
          </a:prstGeom>
          <a:solidFill>
            <a:srgbClr val="FB05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6541490" y="6234826"/>
            <a:ext cx="216000" cy="216000"/>
          </a:xfrm>
          <a:prstGeom prst="star5">
            <a:avLst/>
          </a:prstGeom>
          <a:solidFill>
            <a:srgbClr val="FB05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7771" y="418079"/>
            <a:ext cx="856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Плотность заводской горбуши в прибрежье восточного Сахалина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7272" y="5590665"/>
            <a:ext cx="1317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ЛРЗ «Мануй»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685" y="5744554"/>
            <a:ext cx="1281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ЛРЗ «Ай»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4387" y="5918452"/>
            <a:ext cx="1477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ЛРЗ «Бахура»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0357" y="6267293"/>
            <a:ext cx="1483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ЛРЗ «Монетка»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6250" y="5935089"/>
            <a:ext cx="199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ЛРЗ «Анивский»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ЛРЗ «Таранайский»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2136075" y="3922203"/>
            <a:ext cx="212649" cy="122311"/>
          </a:xfrm>
          <a:prstGeom prst="rect">
            <a:avLst/>
          </a:prstGeom>
          <a:solidFill>
            <a:srgbClr val="11C1FF"/>
          </a:solidFill>
          <a:ln>
            <a:solidFill>
              <a:srgbClr val="11C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48398" y="1419662"/>
            <a:ext cx="914400" cy="235708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74444" y="1414393"/>
            <a:ext cx="914400" cy="23570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8844" y="1414393"/>
            <a:ext cx="914400" cy="235708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35090" y="1414393"/>
            <a:ext cx="914400" cy="235708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26691" y="156571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83755" y="1565715"/>
            <a:ext cx="57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2" y="2060848"/>
            <a:ext cx="240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ЛРЗ юго-восточного Сахалина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20524" y="2014600"/>
            <a:ext cx="236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ЛРЗ восточного побережья зал. Анива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35090" y="2014599"/>
            <a:ext cx="265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ЛРЗ северо-западного побережья зал. Анива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7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70874"/>
              </p:ext>
            </p:extLst>
          </p:nvPr>
        </p:nvGraphicFramePr>
        <p:xfrm>
          <a:off x="3385934" y="4131296"/>
          <a:ext cx="5758066" cy="221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633465"/>
              </p:ext>
            </p:extLst>
          </p:nvPr>
        </p:nvGraphicFramePr>
        <p:xfrm>
          <a:off x="3490243" y="2923695"/>
          <a:ext cx="5652120" cy="197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087915"/>
              </p:ext>
            </p:extLst>
          </p:nvPr>
        </p:nvGraphicFramePr>
        <p:xfrm>
          <a:off x="3778461" y="1662074"/>
          <a:ext cx="5380275" cy="200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995453"/>
              </p:ext>
            </p:extLst>
          </p:nvPr>
        </p:nvGraphicFramePr>
        <p:xfrm>
          <a:off x="3717196" y="338554"/>
          <a:ext cx="5426804" cy="197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274819"/>
              </p:ext>
            </p:extLst>
          </p:nvPr>
        </p:nvGraphicFramePr>
        <p:xfrm>
          <a:off x="3455368" y="5893441"/>
          <a:ext cx="5688632" cy="902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5279"/>
                <a:gridCol w="606949"/>
                <a:gridCol w="612068"/>
                <a:gridCol w="612068"/>
                <a:gridCol w="612068"/>
                <a:gridCol w="600067"/>
                <a:gridCol w="600066"/>
                <a:gridCol w="600067"/>
              </a:tblGrid>
              <a:tr h="2206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  <a:tr h="61865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Северо-восточный Сахалин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Зал. Терпения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Юго-восточный Сахалин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Анива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2143528" y="3206370"/>
            <a:ext cx="3001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Доля заводских рыб в вылове, %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0"/>
            <a:ext cx="8964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Доля заводских рыб  в вылове горбуши разных районов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восточного Сахалина в 2012-2014, 2016 гг.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57829" y="1226966"/>
            <a:ext cx="2980000" cy="5013176"/>
            <a:chOff x="10887" y="32338"/>
            <a:chExt cx="3273876" cy="5445224"/>
          </a:xfrm>
          <a:noFill/>
        </p:grpSpPr>
        <p:grpSp>
          <p:nvGrpSpPr>
            <p:cNvPr id="14" name="Группа 13"/>
            <p:cNvGrpSpPr/>
            <p:nvPr/>
          </p:nvGrpSpPr>
          <p:grpSpPr>
            <a:xfrm>
              <a:off x="10887" y="32338"/>
              <a:ext cx="3273876" cy="5445224"/>
              <a:chOff x="10887" y="32338"/>
              <a:chExt cx="3273876" cy="5445224"/>
            </a:xfrm>
            <a:grpFill/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0887" y="32338"/>
                <a:ext cx="3273876" cy="5445224"/>
                <a:chOff x="10887" y="32338"/>
                <a:chExt cx="3273876" cy="5445224"/>
              </a:xfrm>
              <a:grpFill/>
            </p:grpSpPr>
            <p:grpSp>
              <p:nvGrpSpPr>
                <p:cNvPr id="18" name="Группа 17"/>
                <p:cNvGrpSpPr/>
                <p:nvPr/>
              </p:nvGrpSpPr>
              <p:grpSpPr>
                <a:xfrm>
                  <a:off x="10887" y="32338"/>
                  <a:ext cx="3273876" cy="5445224"/>
                  <a:chOff x="10887" y="32338"/>
                  <a:chExt cx="3273876" cy="5445224"/>
                </a:xfrm>
                <a:grpFill/>
              </p:grpSpPr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10887" y="32338"/>
                    <a:ext cx="3273876" cy="5445224"/>
                    <a:chOff x="10887" y="32338"/>
                    <a:chExt cx="3273876" cy="5445224"/>
                  </a:xfrm>
                  <a:grpFill/>
                </p:grpSpPr>
                <p:grpSp>
                  <p:nvGrpSpPr>
                    <p:cNvPr id="22" name="Группа 21"/>
                    <p:cNvGrpSpPr/>
                    <p:nvPr/>
                  </p:nvGrpSpPr>
                  <p:grpSpPr>
                    <a:xfrm>
                      <a:off x="10887" y="32338"/>
                      <a:ext cx="3273876" cy="5445224"/>
                      <a:chOff x="10887" y="32338"/>
                      <a:chExt cx="3273876" cy="5445224"/>
                    </a:xfrm>
                    <a:grpFill/>
                  </p:grpSpPr>
                  <p:grpSp>
                    <p:nvGrpSpPr>
                      <p:cNvPr id="24" name="Группа 23"/>
                      <p:cNvGrpSpPr/>
                      <p:nvPr/>
                    </p:nvGrpSpPr>
                    <p:grpSpPr>
                      <a:xfrm>
                        <a:off x="10887" y="32338"/>
                        <a:ext cx="3273876" cy="5445224"/>
                        <a:chOff x="10887" y="32338"/>
                        <a:chExt cx="3273876" cy="5445224"/>
                      </a:xfrm>
                      <a:grpFill/>
                    </p:grpSpPr>
                    <p:grpSp>
                      <p:nvGrpSpPr>
                        <p:cNvPr id="26" name="Группа 25"/>
                        <p:cNvGrpSpPr/>
                        <p:nvPr/>
                      </p:nvGrpSpPr>
                      <p:grpSpPr>
                        <a:xfrm>
                          <a:off x="10887" y="32338"/>
                          <a:ext cx="3273876" cy="5445224"/>
                          <a:chOff x="10887" y="32338"/>
                          <a:chExt cx="3273876" cy="5445224"/>
                        </a:xfrm>
                        <a:grpFill/>
                      </p:grpSpPr>
                      <p:grpSp>
                        <p:nvGrpSpPr>
                          <p:cNvPr id="28" name="Группа 27"/>
                          <p:cNvGrpSpPr/>
                          <p:nvPr/>
                        </p:nvGrpSpPr>
                        <p:grpSpPr>
                          <a:xfrm>
                            <a:off x="10887" y="32338"/>
                            <a:ext cx="3273876" cy="5445224"/>
                            <a:chOff x="10887" y="32338"/>
                            <a:chExt cx="3273876" cy="5445224"/>
                          </a:xfrm>
                          <a:grpFill/>
                        </p:grpSpPr>
                        <p:grpSp>
                          <p:nvGrpSpPr>
                            <p:cNvPr id="30" name="Группа 29"/>
                            <p:cNvGrpSpPr/>
                            <p:nvPr/>
                          </p:nvGrpSpPr>
                          <p:grpSpPr>
                            <a:xfrm>
                              <a:off x="10887" y="32338"/>
                              <a:ext cx="3273876" cy="5445224"/>
                              <a:chOff x="10887" y="32338"/>
                              <a:chExt cx="3273876" cy="5445224"/>
                            </a:xfrm>
                            <a:grpFill/>
                          </p:grpSpPr>
                          <p:grpSp>
                            <p:nvGrpSpPr>
                              <p:cNvPr id="32" name="Группа 31"/>
                              <p:cNvGrpSpPr/>
                              <p:nvPr/>
                            </p:nvGrpSpPr>
                            <p:grpSpPr>
                              <a:xfrm>
                                <a:off x="10887" y="32338"/>
                                <a:ext cx="3273876" cy="5445224"/>
                                <a:chOff x="10887" y="32338"/>
                                <a:chExt cx="3273876" cy="5445224"/>
                              </a:xfrm>
                              <a:grpFill/>
                            </p:grpSpPr>
                            <p:grpSp>
                              <p:nvGrpSpPr>
                                <p:cNvPr id="34" name="Группа 33"/>
                                <p:cNvGrpSpPr/>
                                <p:nvPr/>
                              </p:nvGrpSpPr>
                              <p:grpSpPr>
                                <a:xfrm>
                                  <a:off x="10887" y="32338"/>
                                  <a:ext cx="3273876" cy="5445224"/>
                                  <a:chOff x="10887" y="32338"/>
                                  <a:chExt cx="3273876" cy="5445224"/>
                                </a:xfrm>
                                <a:grpFill/>
                              </p:grpSpPr>
                              <p:grpSp>
                                <p:nvGrpSpPr>
                                  <p:cNvPr id="36" name="Группа 35"/>
                                  <p:cNvGrpSpPr/>
                                  <p:nvPr/>
                                </p:nvGrpSpPr>
                                <p:grpSpPr>
                                  <a:xfrm>
                                    <a:off x="10887" y="32338"/>
                                    <a:ext cx="3273876" cy="5445224"/>
                                    <a:chOff x="10887" y="32338"/>
                                    <a:chExt cx="3273876" cy="5445224"/>
                                  </a:xfrm>
                                  <a:grpFill/>
                                </p:grpSpPr>
                                <p:grpSp>
                                  <p:nvGrpSpPr>
                                    <p:cNvPr id="38" name="Группа 3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0887" y="32338"/>
                                      <a:ext cx="3273876" cy="5445224"/>
                                      <a:chOff x="10887" y="32338"/>
                                      <a:chExt cx="3273876" cy="5445224"/>
                                    </a:xfrm>
                                    <a:grpFill/>
                                  </p:grpSpPr>
                                  <p:grpSp>
                                    <p:nvGrpSpPr>
                                      <p:cNvPr id="40" name="Группа 3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0887" y="32338"/>
                                        <a:ext cx="3273876" cy="5445224"/>
                                        <a:chOff x="10887" y="32338"/>
                                        <a:chExt cx="3273876" cy="5445224"/>
                                      </a:xfrm>
                                      <a:grpFill/>
                                    </p:grpSpPr>
                                    <p:grpSp>
                                      <p:nvGrpSpPr>
                                        <p:cNvPr id="42" name="Группа 41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0887" y="32338"/>
                                          <a:ext cx="3273876" cy="5445224"/>
                                          <a:chOff x="10887" y="32338"/>
                                          <a:chExt cx="3273876" cy="5445224"/>
                                        </a:xfrm>
                                        <a:grpFill/>
                                      </p:grpSpPr>
                                      <p:grpSp>
                                        <p:nvGrpSpPr>
                                          <p:cNvPr id="44" name="Группа 43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0887" y="32338"/>
                                            <a:ext cx="3273876" cy="5445224"/>
                                            <a:chOff x="10887" y="32338"/>
                                            <a:chExt cx="3273876" cy="5445224"/>
                                          </a:xfrm>
                                          <a:grpFill/>
                                        </p:grpSpPr>
                                        <p:grpSp>
                                          <p:nvGrpSpPr>
                                            <p:cNvPr id="46" name="Группа 45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0887" y="32338"/>
                                              <a:ext cx="3273876" cy="5445224"/>
                                              <a:chOff x="10887" y="32338"/>
                                              <a:chExt cx="3273876" cy="5445224"/>
                                            </a:xfrm>
                                            <a:grpFill/>
                                          </p:grpSpPr>
                                          <p:grpSp>
                                            <p:nvGrpSpPr>
                                              <p:cNvPr id="48" name="Группа 4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0887" y="32338"/>
                                                <a:ext cx="3273876" cy="5445224"/>
                                                <a:chOff x="10887" y="32338"/>
                                                <a:chExt cx="3273876" cy="5445224"/>
                                              </a:xfrm>
                                              <a:grpFill/>
                                            </p:grpSpPr>
                                            <p:grpSp>
                                              <p:nvGrpSpPr>
                                                <p:cNvPr id="50" name="Группа 49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0887" y="32338"/>
                                                  <a:ext cx="3273876" cy="5445224"/>
                                                  <a:chOff x="10887" y="32338"/>
                                                  <a:chExt cx="3273876" cy="5445224"/>
                                                </a:xfrm>
                                                <a:grpFill/>
                                              </p:grpSpPr>
                                              <p:grpSp>
                                                <p:nvGrpSpPr>
                                                  <p:cNvPr id="52" name="Группа 51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0887" y="32338"/>
                                                    <a:ext cx="3273876" cy="5445224"/>
                                                    <a:chOff x="10887" y="32338"/>
                                                    <a:chExt cx="3273876" cy="5445224"/>
                                                  </a:xfrm>
                                                  <a:grpFill/>
                                                </p:grpSpPr>
                                                <p:pic>
                                                  <p:nvPicPr>
                                                    <p:cNvPr id="54" name="Picture 1" descr="S:\Стекольщикова\Сахалин.jpg"/>
                                                    <p:cNvPicPr>
                                                      <a:picLocks noChangeAspect="1" noChangeArrowheads="1"/>
                                                    </p:cNvPicPr>
                                                    <p:nvPr/>
                                                  </p:nvPicPr>
                                                  <p:blipFill>
                                                    <a:blip r:embed="rId7" cstate="print">
                                                      <a:extLst>
                                                        <a:ext uri="{28A0092B-C50C-407E-A947-70E740481C1C}">
                                                          <a14:useLocalDpi xmlns:a14="http://schemas.microsoft.com/office/drawing/2010/main" val="0"/>
                                                        </a:ext>
                                                      </a:extLst>
                                                    </a:blip>
                                                    <a:srcRect/>
                                                    <a:stretch>
                                                      <a:fillRect/>
                                                    </a:stretch>
                                                  </p:blipFill>
                                                  <p:spPr bwMode="auto">
                                                    <a:xfrm>
                                                      <a:off x="10887" y="32338"/>
                                                      <a:ext cx="3273876" cy="5445224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grpFill/>
                                                    <a:ln>
                                                      <a:noFill/>
                                                    </a:ln>
                                                    <a:extLst/>
                                                  </p:spPr>
                                                </p:pic>
                                                <p:cxnSp>
                                                  <p:nvCxnSpPr>
                                                    <p:cNvPr id="55" name="Прямая соединительная линия 54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466850" y="2428875"/>
                                                      <a:ext cx="571500" cy="34290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grpFill/>
                                                    <a:ln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</p:grpSp>
                                              <p:sp>
                                                <p:nvSpPr>
                                                  <p:cNvPr id="53" name="TextBox 14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1724025" y="2733675"/>
                                                    <a:ext cx="298800" cy="32829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grp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0">
                                                    <a:scrgbClr r="0" g="0" b="0"/>
                                                  </a:lnRef>
                                                  <a:fillRef idx="0">
                                                    <a:scrgbClr r="0" g="0" b="0"/>
                                                  </a:fillRef>
                                                  <a:effectRef idx="0">
                                                    <a:scrgbClr r="0" g="0" b="0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  <p:txBody>
                                                  <a:bodyPr wrap="none" rtlCol="0" anchor="t">
                                                    <a:spAutoFit/>
                                                  </a:bodyPr>
                                                  <a:lstStyle>
                                                    <a:lvl1pPr marL="0" indent="0">
                                                      <a:defRPr sz="1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indent="0">
                                                      <a:defRPr sz="1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indent="0">
                                                      <a:defRPr sz="1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indent="0">
                                                      <a:defRPr sz="1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indent="0">
                                                      <a:defRPr sz="1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indent="0">
                                                      <a:defRPr sz="1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indent="0">
                                                      <a:defRPr sz="1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indent="0">
                                                      <a:defRPr sz="1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indent="0">
                                                      <a:defRPr sz="11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r>
                                                      <a:rPr lang="ru-RU" sz="1600" dirty="0">
                                                        <a:latin typeface="Arial" pitchFamily="34" charset="0"/>
                                                        <a:cs typeface="Arial" pitchFamily="34" charset="0"/>
                                                      </a:rPr>
                                                      <a:t>1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</p:grpSp>
                                            <p:cxnSp>
                                              <p:nvCxnSpPr>
                                                <p:cNvPr id="51" name="Прямая соединительная линия 5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1943100" y="2754950"/>
                                                  <a:ext cx="89250" cy="792796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grpFill/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  <p:cxnSp>
                                            <p:nvCxnSpPr>
                                              <p:cNvPr id="49" name="Прямая соединительная линия 48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1066800" y="3400425"/>
                                                <a:ext cx="457200" cy="20002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grpFill/>
                                              <a:ln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  <p:cxnSp>
                                          <p:nvCxnSpPr>
                                            <p:cNvPr id="47" name="Прямая соединительная линия 46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H="1">
                                              <a:off x="1504950" y="3524250"/>
                                              <a:ext cx="390526" cy="66675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grpFill/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sp>
                                        <p:nvSpPr>
                                          <p:cNvPr id="45" name="TextBox 47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1343025" y="3219450"/>
                                            <a:ext cx="298800" cy="328295"/>
                                          </a:xfrm>
                                          <a:prstGeom prst="rect">
                                            <a:avLst/>
                                          </a:pr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0">
                                            <a:scrgbClr r="0" g="0" b="0"/>
                                          </a:lnRef>
                                          <a:fillRef idx="0">
                                            <a:scrgbClr r="0" g="0" b="0"/>
                                          </a:fillRef>
                                          <a:effectRef idx="0">
                                            <a:scrgbClr r="0" g="0" b="0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wrap="none" rtlCol="0" anchor="t">
                                            <a:spAutoFit/>
                                          </a:bodyPr>
                                          <a:lstStyle>
                                            <a:lvl1pPr marL="0" indent="0">
                                              <a:defRPr sz="1100">
                                                <a:solidFill>
                                                  <a:schemeClr val="tx1"/>
                                                </a:solidFill>
                                                <a:latin typeface="+mn-lt"/>
                                                <a:ea typeface="+mn-ea"/>
                                                <a:cs typeface="+mn-cs"/>
                                              </a:defRPr>
                                            </a:lvl1pPr>
                                            <a:lvl2pPr marL="457200" indent="0">
                                              <a:defRPr sz="1100">
                                                <a:solidFill>
                                                  <a:schemeClr val="tx1"/>
                                                </a:solidFill>
                                                <a:latin typeface="+mn-lt"/>
                                                <a:ea typeface="+mn-ea"/>
                                                <a:cs typeface="+mn-cs"/>
                                              </a:defRPr>
                                            </a:lvl2pPr>
                                            <a:lvl3pPr marL="914400" indent="0">
                                              <a:defRPr sz="1100">
                                                <a:solidFill>
                                                  <a:schemeClr val="tx1"/>
                                                </a:solidFill>
                                                <a:latin typeface="+mn-lt"/>
                                                <a:ea typeface="+mn-ea"/>
                                                <a:cs typeface="+mn-cs"/>
                                              </a:defRPr>
                                            </a:lvl3pPr>
                                            <a:lvl4pPr marL="1371600" indent="0">
                                              <a:defRPr sz="1100">
                                                <a:solidFill>
                                                  <a:schemeClr val="tx1"/>
                                                </a:solidFill>
                                                <a:latin typeface="+mn-lt"/>
                                                <a:ea typeface="+mn-ea"/>
                                                <a:cs typeface="+mn-cs"/>
                                              </a:defRPr>
                                            </a:lvl4pPr>
                                            <a:lvl5pPr marL="1828800" indent="0">
                                              <a:defRPr sz="1100">
                                                <a:solidFill>
                                                  <a:schemeClr val="tx1"/>
                                                </a:solidFill>
                                                <a:latin typeface="+mn-lt"/>
                                                <a:ea typeface="+mn-ea"/>
                                                <a:cs typeface="+mn-cs"/>
                                              </a:defRPr>
                                            </a:lvl5pPr>
                                            <a:lvl6pPr marL="2286000" indent="0">
                                              <a:defRPr sz="1100">
                                                <a:solidFill>
                                                  <a:schemeClr val="tx1"/>
                                                </a:solidFill>
                                                <a:latin typeface="+mn-lt"/>
                                                <a:ea typeface="+mn-ea"/>
                                                <a:cs typeface="+mn-cs"/>
                                              </a:defRPr>
                                            </a:lvl6pPr>
                                            <a:lvl7pPr marL="2743200" indent="0">
                                              <a:defRPr sz="1100">
                                                <a:solidFill>
                                                  <a:schemeClr val="tx1"/>
                                                </a:solidFill>
                                                <a:latin typeface="+mn-lt"/>
                                                <a:ea typeface="+mn-ea"/>
                                                <a:cs typeface="+mn-cs"/>
                                              </a:defRPr>
                                            </a:lvl7pPr>
                                            <a:lvl8pPr marL="3200400" indent="0">
                                              <a:defRPr sz="1100">
                                                <a:solidFill>
                                                  <a:schemeClr val="tx1"/>
                                                </a:solidFill>
                                                <a:latin typeface="+mn-lt"/>
                                                <a:ea typeface="+mn-ea"/>
                                                <a:cs typeface="+mn-cs"/>
                                              </a:defRPr>
                                            </a:lvl8pPr>
                                            <a:lvl9pPr marL="3657600" indent="0">
                                              <a:defRPr sz="1100">
                                                <a:solidFill>
                                                  <a:schemeClr val="tx1"/>
                                                </a:solidFill>
                                                <a:latin typeface="+mn-lt"/>
                                                <a:ea typeface="+mn-ea"/>
                                                <a:cs typeface="+mn-cs"/>
                                              </a:defRPr>
                                            </a:lvl9pPr>
                                          </a:lstStyle>
                                          <a:p>
                                            <a:r>
                                              <a:rPr lang="ru-RU" sz="1600" dirty="0">
                                                <a:latin typeface="Arial" pitchFamily="34" charset="0"/>
                                                <a:cs typeface="Arial" pitchFamily="34" charset="0"/>
                                              </a:rPr>
                                              <a:t>2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  <p:cxnSp>
                                      <p:nvCxnSpPr>
                                        <p:cNvPr id="43" name="Прямая соединительная линия 42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1057275" y="3390900"/>
                                          <a:ext cx="114300" cy="352425"/>
                                        </a:xfrm>
                                        <a:prstGeom prst="line">
                                          <a:avLst/>
                                        </a:prstGeom>
                                        <a:grpFill/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cxnSp>
                                    <p:nvCxnSpPr>
                                      <p:cNvPr id="41" name="Прямая соединительная линия 40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857250" y="3743325"/>
                                        <a:ext cx="323850" cy="190500"/>
                                      </a:xfrm>
                                      <a:prstGeom prst="line">
                                        <a:avLst/>
                                      </a:prstGeom>
                                      <a:grpFill/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39" name="TextBox 56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857250" y="3524250"/>
                                      <a:ext cx="298800" cy="328295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0">
                                      <a:scrgbClr r="0" g="0" b="0"/>
                                    </a:lnRef>
                                    <a:fillRef idx="0">
                                      <a:scrgbClr r="0" g="0" b="0"/>
                                    </a:fillRef>
                                    <a:effectRef idx="0">
                                      <a:scrgbClr r="0" g="0" b="0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wrap="none" rtlCol="0" anchor="t">
                                      <a:spAutoFit/>
                                    </a:bodyPr>
                                    <a:lstStyle>
                                      <a:lvl1pPr marL="0" indent="0">
                                        <a:defRPr sz="11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1pPr>
                                      <a:lvl2pPr marL="457200" indent="0">
                                        <a:defRPr sz="11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2pPr>
                                      <a:lvl3pPr marL="914400" indent="0">
                                        <a:defRPr sz="11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3pPr>
                                      <a:lvl4pPr marL="1371600" indent="0">
                                        <a:defRPr sz="11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4pPr>
                                      <a:lvl5pPr marL="1828800" indent="0">
                                        <a:defRPr sz="11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5pPr>
                                      <a:lvl6pPr marL="2286000" indent="0">
                                        <a:defRPr sz="11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6pPr>
                                      <a:lvl7pPr marL="2743200" indent="0">
                                        <a:defRPr sz="11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7pPr>
                                      <a:lvl8pPr marL="3200400" indent="0">
                                        <a:defRPr sz="11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8pPr>
                                      <a:lvl9pPr marL="3657600" indent="0">
                                        <a:defRPr sz="11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9pPr>
                                    </a:lstStyle>
                                    <a:p>
                                      <a:r>
                                        <a:rPr lang="ru-RU" sz="1600">
                                          <a:latin typeface="Arial" pitchFamily="34" charset="0"/>
                                          <a:cs typeface="Arial" pitchFamily="34" charset="0"/>
                                        </a:rPr>
                                        <a:t>3</a:t>
                                      </a:r>
                                    </a:p>
                                  </p:txBody>
                                </p:sp>
                              </p:grpSp>
                              <p:cxnSp>
                                <p:nvCxnSpPr>
                                  <p:cNvPr id="37" name="Прямая соединительная линия 36"/>
                                  <p:cNvCxnSpPr/>
                                  <p:nvPr/>
                                </p:nvCxnSpPr>
                                <p:spPr>
                                  <a:xfrm>
                                    <a:off x="866775" y="3962400"/>
                                    <a:ext cx="409575" cy="238125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cxnSp>
                              <p:nvCxnSpPr>
                                <p:cNvPr id="35" name="Прямая соединительная линия 34"/>
                                <p:cNvCxnSpPr/>
                                <p:nvPr/>
                              </p:nvCxnSpPr>
                              <p:spPr>
                                <a:xfrm>
                                  <a:off x="1285875" y="4210050"/>
                                  <a:ext cx="28575" cy="390525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cxnSp>
                            <p:nvCxnSpPr>
                              <p:cNvPr id="33" name="Прямая соединительная линия 32"/>
                              <p:cNvCxnSpPr/>
                              <p:nvPr/>
                            </p:nvCxnSpPr>
                            <p:spPr>
                              <a:xfrm>
                                <a:off x="1333500" y="4629150"/>
                                <a:ext cx="314325" cy="211772"/>
                              </a:xfrm>
                              <a:prstGeom prst="line">
                                <a:avLst/>
                              </a:prstGeom>
                              <a:grpFill/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31" name="Прямая соединительная линия 30"/>
                            <p:cNvCxnSpPr/>
                            <p:nvPr/>
                          </p:nvCxnSpPr>
                          <p:spPr>
                            <a:xfrm flipV="1">
                              <a:off x="1295400" y="4840922"/>
                              <a:ext cx="352425" cy="312103"/>
                            </a:xfrm>
                            <a:prstGeom prst="line">
                              <a:avLst/>
                            </a:prstGeom>
                            <a:grpFill/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9" name="TextBox 89"/>
                          <p:cNvSpPr txBox="1"/>
                          <p:nvPr/>
                        </p:nvSpPr>
                        <p:spPr>
                          <a:xfrm>
                            <a:off x="1028700" y="4143375"/>
                            <a:ext cx="298800" cy="328295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wrap="none" rtlCol="0" anchor="t">
                            <a:sp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en-US" sz="1600" dirty="0">
                                <a:latin typeface="Arial" pitchFamily="34" charset="0"/>
                                <a:cs typeface="Arial" pitchFamily="34" charset="0"/>
                              </a:rPr>
                              <a:t>4</a:t>
                            </a:r>
                            <a:endParaRPr lang="ru-RU" sz="1600" dirty="0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7" name="TextBox 91"/>
                        <p:cNvSpPr txBox="1"/>
                        <p:nvPr/>
                      </p:nvSpPr>
                      <p:spPr>
                        <a:xfrm>
                          <a:off x="1285875" y="4676775"/>
                          <a:ext cx="298800" cy="32829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tx1"/>
                        </a:fontRef>
                      </p:style>
                      <p:txBody>
                        <a:bodyPr wrap="none" rtlCol="0" anchor="t">
                          <a:sp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n-US" sz="1600" dirty="0">
                              <a:latin typeface="Arial" pitchFamily="34" charset="0"/>
                              <a:cs typeface="Arial" pitchFamily="34" charset="0"/>
                            </a:rPr>
                            <a:t>5</a:t>
                          </a:r>
                          <a:endParaRPr lang="ru-RU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25" name="Прямая соединительная линия 24"/>
                      <p:cNvCxnSpPr/>
                      <p:nvPr/>
                    </p:nvCxnSpPr>
                    <p:spPr>
                      <a:xfrm flipH="1">
                        <a:off x="1123951" y="4714875"/>
                        <a:ext cx="57149" cy="238125"/>
                      </a:xfrm>
                      <a:prstGeom prst="lin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3" name="Прямая соединительная линия 22"/>
                    <p:cNvCxnSpPr/>
                    <p:nvPr/>
                  </p:nvCxnSpPr>
                  <p:spPr>
                    <a:xfrm>
                      <a:off x="854250" y="4714875"/>
                      <a:ext cx="422100" cy="400050"/>
                    </a:xfrm>
                    <a:prstGeom prst="lin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" name="TextBox 110"/>
                  <p:cNvSpPr txBox="1"/>
                  <p:nvPr/>
                </p:nvSpPr>
                <p:spPr>
                  <a:xfrm>
                    <a:off x="1076325" y="4772025"/>
                    <a:ext cx="298801" cy="32829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endParaRPr lang="ru-RU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9" name="TextBox 112"/>
                <p:cNvSpPr txBox="1"/>
                <p:nvPr/>
              </p:nvSpPr>
              <p:spPr>
                <a:xfrm>
                  <a:off x="893587" y="4636452"/>
                  <a:ext cx="298800" cy="32829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7</a:t>
                  </a:r>
                  <a:endParaRPr lang="ru-RU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7" name="Прямая соединительная линия 16"/>
              <p:cNvCxnSpPr>
                <a:stCxn id="21" idx="1"/>
              </p:cNvCxnSpPr>
              <p:nvPr/>
            </p:nvCxnSpPr>
            <p:spPr>
              <a:xfrm flipH="1">
                <a:off x="638175" y="4936173"/>
                <a:ext cx="438150" cy="21685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27"/>
            <p:cNvSpPr txBox="1"/>
            <p:nvPr/>
          </p:nvSpPr>
          <p:spPr>
            <a:xfrm>
              <a:off x="704850" y="4762500"/>
              <a:ext cx="298800" cy="3282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8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405752"/>
              </p:ext>
            </p:extLst>
          </p:nvPr>
        </p:nvGraphicFramePr>
        <p:xfrm>
          <a:off x="1835696" y="620688"/>
          <a:ext cx="684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114011"/>
              </p:ext>
            </p:extLst>
          </p:nvPr>
        </p:nvGraphicFramePr>
        <p:xfrm>
          <a:off x="1835696" y="1412776"/>
          <a:ext cx="6840000" cy="180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003722"/>
              </p:ext>
            </p:extLst>
          </p:nvPr>
        </p:nvGraphicFramePr>
        <p:xfrm>
          <a:off x="2123728" y="2852936"/>
          <a:ext cx="684000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007266"/>
              </p:ext>
            </p:extLst>
          </p:nvPr>
        </p:nvGraphicFramePr>
        <p:xfrm>
          <a:off x="1907704" y="4957881"/>
          <a:ext cx="6840000" cy="168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0"/>
            <a:ext cx="90364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116F6"/>
                </a:solidFill>
                <a:latin typeface="Arial" pitchFamily="34" charset="0"/>
                <a:cs typeface="Arial" pitchFamily="34" charset="0"/>
              </a:rPr>
              <a:t>Коэффициенты возврата заводской горбуши, рассчитанные по результатам идентификации маркированных рыб, %</a:t>
            </a:r>
            <a:endParaRPr lang="ru-RU" dirty="0">
              <a:solidFill>
                <a:srgbClr val="2116F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922004"/>
              </p:ext>
            </p:extLst>
          </p:nvPr>
        </p:nvGraphicFramePr>
        <p:xfrm>
          <a:off x="1848546" y="4077072"/>
          <a:ext cx="6840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48673" y="6327106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Ай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6795" y="6337726"/>
            <a:ext cx="1259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Соколовский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951608" y="1033051"/>
            <a:ext cx="978408" cy="484632"/>
          </a:xfrm>
          <a:prstGeom prst="rightArrow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951608" y="2502555"/>
            <a:ext cx="978408" cy="484632"/>
          </a:xfrm>
          <a:prstGeom prst="rightArrow">
            <a:avLst>
              <a:gd name="adj1" fmla="val 100000"/>
              <a:gd name="adj2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951608" y="3671316"/>
            <a:ext cx="978408" cy="484632"/>
          </a:xfrm>
          <a:prstGeom prst="rightArrow">
            <a:avLst>
              <a:gd name="adj1" fmla="val 100000"/>
              <a:gd name="adj2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951608" y="4653136"/>
            <a:ext cx="978408" cy="484632"/>
          </a:xfrm>
          <a:prstGeom prst="rightArrow">
            <a:avLst>
              <a:gd name="adj1" fmla="val 100000"/>
              <a:gd name="adj2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944305" y="5811034"/>
            <a:ext cx="978408" cy="484632"/>
          </a:xfrm>
          <a:prstGeom prst="rightArrow">
            <a:avLst>
              <a:gd name="adj1" fmla="val 100000"/>
              <a:gd name="adj2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1052735"/>
            <a:ext cx="648072" cy="533349"/>
          </a:xfrm>
          <a:prstGeom prst="rect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60232" y="404664"/>
            <a:ext cx="936460" cy="729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  <a:r>
              <a:rPr lang="ru-RU" dirty="0" smtClean="0">
                <a:solidFill>
                  <a:schemeClr val="tx1"/>
                </a:solidFill>
              </a:rPr>
              <a:t>3,7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817999" y="651475"/>
            <a:ext cx="180020" cy="12311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818177" y="769449"/>
            <a:ext cx="179842" cy="10688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4327</TotalTime>
  <Words>417</Words>
  <Application>Microsoft Office PowerPoint</Application>
  <PresentationFormat>Экран (4:3)</PresentationFormat>
  <Paragraphs>171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Стекольщикова Марина</dc:creator>
  <cp:lastModifiedBy>Стекольщикова Марина</cp:lastModifiedBy>
  <cp:revision>263</cp:revision>
  <dcterms:created xsi:type="dcterms:W3CDTF">2016-01-28T22:06:37Z</dcterms:created>
  <dcterms:modified xsi:type="dcterms:W3CDTF">2017-11-07T22:30:47Z</dcterms:modified>
</cp:coreProperties>
</file>