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6" r:id="rId3"/>
    <p:sldId id="277" r:id="rId4"/>
    <p:sldId id="281" r:id="rId5"/>
    <p:sldId id="280" r:id="rId6"/>
    <p:sldId id="275" r:id="rId7"/>
    <p:sldId id="262" r:id="rId8"/>
    <p:sldId id="272" r:id="rId9"/>
    <p:sldId id="274" r:id="rId10"/>
    <p:sldId id="267" r:id="rId11"/>
    <p:sldId id="260" r:id="rId12"/>
    <p:sldId id="271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34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_&#1076;&#1086;&#1082;&#1091;&#1084;&#1077;&#1085;&#1090;&#1099;\4_&#1086;&#1090;&#1076;&#1077;&#1083;%20&#1087;&#1088;&#1086;&#1075;&#1085;&#1086;&#1079;&#1080;&#1088;&#1086;&#1074;&#1072;&#1085;&#1080;&#1103;\0_&#1041;&#1072;&#1079;&#1072;\2_&#1054;&#1073;&#1097;&#1080;&#1077;%20&#1073;&#1072;&#1079;&#1099;\&#1054;&#1073;&#1097;_&#1057;&#1072;&#1093;&#1072;&#1083;&#1080;&#1085;%20&#1080;%20&#1044;&#1042;\&#1057;&#1090;&#1072;&#1090;&#1080;&#1089;&#1090;&#1080;&#1082;&#1072;%20&#1087;&#1088;&#1086;&#1084;&#1099;&#1089;&#1083;&#1072;%20&#1074;%20&#1044;&#1042;%20&#1089;%201909-2013%20%20&#1076;&#1083;&#1103;%20&#1041;&#1091;&#1089;&#1083;&#1086;&#1074;&#1072;%20&#1040;.&#1042;.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56;&#1072;&#1073;&#1086;&#1090;&#1072;\1_&#1051;&#1086;&#1089;&#1086;&#1089;&#1080;%202017\&#1041;&#1102;&#1088;&#1086;&#1082;&#1088;&#1072;&#1090;&#1080;&#1103;\&#1043;&#1072;&#1083;&#1072;&#1085;&#1080;&#1085;&#1091;\&#1042;&#1099;&#1083;&#1086;&#1074;%20&#1076;&#1083;&#1103;%20&#1087;&#1088;&#1077;&#1079;&#1077;&#1085;&#1090;&#1072;&#1094;&#1080;&#1080;%20(&#1083;&#1086;&#1089;&#1086;&#1089;&#1080;)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99357739851997"/>
          <c:y val="2.5113677845318774E-2"/>
          <c:w val="0.87893212232497941"/>
          <c:h val="0.802758225276556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Лист1!$A$10:$A$119</c:f>
              <c:numCache>
                <c:formatCode>0</c:formatCode>
                <c:ptCount val="110"/>
                <c:pt idx="0">
                  <c:v>1907</c:v>
                </c:pt>
                <c:pt idx="1">
                  <c:v>1908</c:v>
                </c:pt>
                <c:pt idx="2">
                  <c:v>1909</c:v>
                </c:pt>
                <c:pt idx="3">
                  <c:v>1910</c:v>
                </c:pt>
                <c:pt idx="4">
                  <c:v>1911</c:v>
                </c:pt>
                <c:pt idx="5">
                  <c:v>1912</c:v>
                </c:pt>
                <c:pt idx="6">
                  <c:v>1913</c:v>
                </c:pt>
                <c:pt idx="7">
                  <c:v>1914</c:v>
                </c:pt>
                <c:pt idx="8">
                  <c:v>1915</c:v>
                </c:pt>
                <c:pt idx="9">
                  <c:v>1916</c:v>
                </c:pt>
                <c:pt idx="10">
                  <c:v>1917</c:v>
                </c:pt>
                <c:pt idx="11">
                  <c:v>1918</c:v>
                </c:pt>
                <c:pt idx="12">
                  <c:v>1919</c:v>
                </c:pt>
                <c:pt idx="13">
                  <c:v>1920</c:v>
                </c:pt>
                <c:pt idx="14">
                  <c:v>1921</c:v>
                </c:pt>
                <c:pt idx="15">
                  <c:v>1922</c:v>
                </c:pt>
                <c:pt idx="16">
                  <c:v>1923</c:v>
                </c:pt>
                <c:pt idx="17">
                  <c:v>1924</c:v>
                </c:pt>
                <c:pt idx="18">
                  <c:v>1925</c:v>
                </c:pt>
                <c:pt idx="19">
                  <c:v>1926</c:v>
                </c:pt>
                <c:pt idx="20">
                  <c:v>1927</c:v>
                </c:pt>
                <c:pt idx="21">
                  <c:v>1928</c:v>
                </c:pt>
                <c:pt idx="22">
                  <c:v>1929</c:v>
                </c:pt>
                <c:pt idx="23">
                  <c:v>1930</c:v>
                </c:pt>
                <c:pt idx="24">
                  <c:v>1931</c:v>
                </c:pt>
                <c:pt idx="25">
                  <c:v>1932</c:v>
                </c:pt>
                <c:pt idx="26">
                  <c:v>1933</c:v>
                </c:pt>
                <c:pt idx="27">
                  <c:v>1934</c:v>
                </c:pt>
                <c:pt idx="28">
                  <c:v>1935</c:v>
                </c:pt>
                <c:pt idx="29">
                  <c:v>1936</c:v>
                </c:pt>
                <c:pt idx="30">
                  <c:v>1937</c:v>
                </c:pt>
                <c:pt idx="31">
                  <c:v>1938</c:v>
                </c:pt>
                <c:pt idx="32">
                  <c:v>1939</c:v>
                </c:pt>
                <c:pt idx="33">
                  <c:v>1940</c:v>
                </c:pt>
                <c:pt idx="34">
                  <c:v>1941</c:v>
                </c:pt>
                <c:pt idx="35">
                  <c:v>1942</c:v>
                </c:pt>
                <c:pt idx="36">
                  <c:v>1943</c:v>
                </c:pt>
                <c:pt idx="37">
                  <c:v>1944</c:v>
                </c:pt>
                <c:pt idx="38">
                  <c:v>1945</c:v>
                </c:pt>
                <c:pt idx="39">
                  <c:v>1946</c:v>
                </c:pt>
                <c:pt idx="40">
                  <c:v>1947</c:v>
                </c:pt>
                <c:pt idx="41">
                  <c:v>1948</c:v>
                </c:pt>
                <c:pt idx="42">
                  <c:v>1949</c:v>
                </c:pt>
                <c:pt idx="43">
                  <c:v>1950</c:v>
                </c:pt>
                <c:pt idx="44">
                  <c:v>1951</c:v>
                </c:pt>
                <c:pt idx="45">
                  <c:v>1952</c:v>
                </c:pt>
                <c:pt idx="46">
                  <c:v>1953</c:v>
                </c:pt>
                <c:pt idx="47">
                  <c:v>1954</c:v>
                </c:pt>
                <c:pt idx="48">
                  <c:v>1955</c:v>
                </c:pt>
                <c:pt idx="49">
                  <c:v>1956</c:v>
                </c:pt>
                <c:pt idx="50">
                  <c:v>1957</c:v>
                </c:pt>
                <c:pt idx="51">
                  <c:v>1958</c:v>
                </c:pt>
                <c:pt idx="52">
                  <c:v>1959</c:v>
                </c:pt>
                <c:pt idx="53">
                  <c:v>1960</c:v>
                </c:pt>
                <c:pt idx="54">
                  <c:v>1961</c:v>
                </c:pt>
                <c:pt idx="55">
                  <c:v>1962</c:v>
                </c:pt>
                <c:pt idx="56">
                  <c:v>1963</c:v>
                </c:pt>
                <c:pt idx="57">
                  <c:v>1964</c:v>
                </c:pt>
                <c:pt idx="58">
                  <c:v>1965</c:v>
                </c:pt>
                <c:pt idx="59">
                  <c:v>1966</c:v>
                </c:pt>
                <c:pt idx="60">
                  <c:v>1967</c:v>
                </c:pt>
                <c:pt idx="61">
                  <c:v>1968</c:v>
                </c:pt>
                <c:pt idx="62">
                  <c:v>1969</c:v>
                </c:pt>
                <c:pt idx="63">
                  <c:v>1970</c:v>
                </c:pt>
                <c:pt idx="64">
                  <c:v>1971</c:v>
                </c:pt>
                <c:pt idx="65">
                  <c:v>1972</c:v>
                </c:pt>
                <c:pt idx="66">
                  <c:v>1973</c:v>
                </c:pt>
                <c:pt idx="67">
                  <c:v>1974</c:v>
                </c:pt>
                <c:pt idx="68">
                  <c:v>1975</c:v>
                </c:pt>
                <c:pt idx="69">
                  <c:v>1976</c:v>
                </c:pt>
                <c:pt idx="70">
                  <c:v>1977</c:v>
                </c:pt>
                <c:pt idx="71">
                  <c:v>1978</c:v>
                </c:pt>
                <c:pt idx="72">
                  <c:v>1979</c:v>
                </c:pt>
                <c:pt idx="73">
                  <c:v>1980</c:v>
                </c:pt>
                <c:pt idx="74">
                  <c:v>1981</c:v>
                </c:pt>
                <c:pt idx="75">
                  <c:v>1982</c:v>
                </c:pt>
                <c:pt idx="76">
                  <c:v>1983</c:v>
                </c:pt>
                <c:pt idx="77">
                  <c:v>1984</c:v>
                </c:pt>
                <c:pt idx="78">
                  <c:v>1985</c:v>
                </c:pt>
                <c:pt idx="79">
                  <c:v>1986</c:v>
                </c:pt>
                <c:pt idx="80">
                  <c:v>1987</c:v>
                </c:pt>
                <c:pt idx="81">
                  <c:v>1988</c:v>
                </c:pt>
                <c:pt idx="82">
                  <c:v>1989</c:v>
                </c:pt>
                <c:pt idx="83">
                  <c:v>1990</c:v>
                </c:pt>
                <c:pt idx="84">
                  <c:v>1991</c:v>
                </c:pt>
                <c:pt idx="85">
                  <c:v>1992</c:v>
                </c:pt>
                <c:pt idx="86">
                  <c:v>1993</c:v>
                </c:pt>
                <c:pt idx="87">
                  <c:v>1994</c:v>
                </c:pt>
                <c:pt idx="88">
                  <c:v>1995</c:v>
                </c:pt>
                <c:pt idx="89">
                  <c:v>1996</c:v>
                </c:pt>
                <c:pt idx="90">
                  <c:v>1997</c:v>
                </c:pt>
                <c:pt idx="91">
                  <c:v>1998</c:v>
                </c:pt>
                <c:pt idx="92">
                  <c:v>1999</c:v>
                </c:pt>
                <c:pt idx="93">
                  <c:v>2000</c:v>
                </c:pt>
                <c:pt idx="94">
                  <c:v>2001</c:v>
                </c:pt>
                <c:pt idx="95">
                  <c:v>2002</c:v>
                </c:pt>
                <c:pt idx="96">
                  <c:v>2003</c:v>
                </c:pt>
                <c:pt idx="97">
                  <c:v>2004</c:v>
                </c:pt>
                <c:pt idx="98">
                  <c:v>2005</c:v>
                </c:pt>
                <c:pt idx="99">
                  <c:v>2006</c:v>
                </c:pt>
                <c:pt idx="100">
                  <c:v>2007</c:v>
                </c:pt>
                <c:pt idx="101">
                  <c:v>2008</c:v>
                </c:pt>
                <c:pt idx="102">
                  <c:v>2009</c:v>
                </c:pt>
                <c:pt idx="103">
                  <c:v>2010</c:v>
                </c:pt>
                <c:pt idx="104">
                  <c:v>2011</c:v>
                </c:pt>
                <c:pt idx="105">
                  <c:v>2012</c:v>
                </c:pt>
                <c:pt idx="106">
                  <c:v>2013</c:v>
                </c:pt>
                <c:pt idx="107">
                  <c:v>2014</c:v>
                </c:pt>
                <c:pt idx="108">
                  <c:v>2015</c:v>
                </c:pt>
                <c:pt idx="109">
                  <c:v>2016</c:v>
                </c:pt>
              </c:numCache>
            </c:numRef>
          </c:cat>
          <c:val>
            <c:numRef>
              <c:f>Лист1!$H$10:$H$119</c:f>
              <c:numCache>
                <c:formatCode>0.000</c:formatCode>
                <c:ptCount val="110"/>
                <c:pt idx="0">
                  <c:v>46.7</c:v>
                </c:pt>
                <c:pt idx="1">
                  <c:v>21.76</c:v>
                </c:pt>
                <c:pt idx="2">
                  <c:v>25.13</c:v>
                </c:pt>
                <c:pt idx="3">
                  <c:v>36.81</c:v>
                </c:pt>
                <c:pt idx="4">
                  <c:v>42.22</c:v>
                </c:pt>
                <c:pt idx="5">
                  <c:v>38.795000000000002</c:v>
                </c:pt>
                <c:pt idx="6">
                  <c:v>33.28</c:v>
                </c:pt>
                <c:pt idx="7">
                  <c:v>12.685</c:v>
                </c:pt>
                <c:pt idx="8">
                  <c:v>25.163</c:v>
                </c:pt>
                <c:pt idx="9">
                  <c:v>17.135000000000002</c:v>
                </c:pt>
                <c:pt idx="10">
                  <c:v>49.594999999999999</c:v>
                </c:pt>
                <c:pt idx="11">
                  <c:v>37.774999999999999</c:v>
                </c:pt>
                <c:pt idx="12">
                  <c:v>29.951000000000001</c:v>
                </c:pt>
                <c:pt idx="13">
                  <c:v>14.307</c:v>
                </c:pt>
                <c:pt idx="14">
                  <c:v>13.212</c:v>
                </c:pt>
                <c:pt idx="15">
                  <c:v>11.553000000000001</c:v>
                </c:pt>
                <c:pt idx="16">
                  <c:v>7.1459999999999999</c:v>
                </c:pt>
                <c:pt idx="17">
                  <c:v>21.78</c:v>
                </c:pt>
                <c:pt idx="18">
                  <c:v>14.553000000000001</c:v>
                </c:pt>
                <c:pt idx="19">
                  <c:v>38.698</c:v>
                </c:pt>
                <c:pt idx="20">
                  <c:v>15.5</c:v>
                </c:pt>
                <c:pt idx="21">
                  <c:v>47.32</c:v>
                </c:pt>
                <c:pt idx="22">
                  <c:v>15.06</c:v>
                </c:pt>
                <c:pt idx="23">
                  <c:v>23.31</c:v>
                </c:pt>
                <c:pt idx="24">
                  <c:v>22.02</c:v>
                </c:pt>
                <c:pt idx="25">
                  <c:v>10.88</c:v>
                </c:pt>
                <c:pt idx="26">
                  <c:v>18.37</c:v>
                </c:pt>
                <c:pt idx="27">
                  <c:v>15.73</c:v>
                </c:pt>
                <c:pt idx="28">
                  <c:v>37.85</c:v>
                </c:pt>
                <c:pt idx="29">
                  <c:v>12.73</c:v>
                </c:pt>
                <c:pt idx="30">
                  <c:v>24.17</c:v>
                </c:pt>
                <c:pt idx="31">
                  <c:v>25.55</c:v>
                </c:pt>
                <c:pt idx="32">
                  <c:v>34.950000000000003</c:v>
                </c:pt>
                <c:pt idx="33">
                  <c:v>8.31</c:v>
                </c:pt>
                <c:pt idx="34">
                  <c:v>27.83</c:v>
                </c:pt>
                <c:pt idx="35">
                  <c:v>2.2000000000000002</c:v>
                </c:pt>
                <c:pt idx="36">
                  <c:v>5.94</c:v>
                </c:pt>
                <c:pt idx="37">
                  <c:v>2.13</c:v>
                </c:pt>
                <c:pt idx="38">
                  <c:v>2.3199999999999998</c:v>
                </c:pt>
                <c:pt idx="39">
                  <c:v>3.2770000000000001</c:v>
                </c:pt>
                <c:pt idx="40">
                  <c:v>22.48</c:v>
                </c:pt>
                <c:pt idx="41">
                  <c:v>3.081</c:v>
                </c:pt>
                <c:pt idx="42">
                  <c:v>31.820999999999998</c:v>
                </c:pt>
                <c:pt idx="43">
                  <c:v>4.2530000000000001</c:v>
                </c:pt>
                <c:pt idx="44">
                  <c:v>18.536000000000001</c:v>
                </c:pt>
                <c:pt idx="45">
                  <c:v>4.9960000000000004</c:v>
                </c:pt>
                <c:pt idx="46">
                  <c:v>3.54</c:v>
                </c:pt>
                <c:pt idx="47">
                  <c:v>11.081</c:v>
                </c:pt>
                <c:pt idx="48">
                  <c:v>12.82</c:v>
                </c:pt>
                <c:pt idx="49">
                  <c:v>30.375</c:v>
                </c:pt>
                <c:pt idx="50">
                  <c:v>10.93</c:v>
                </c:pt>
                <c:pt idx="51">
                  <c:v>13.74</c:v>
                </c:pt>
                <c:pt idx="52">
                  <c:v>8.7100000000000009</c:v>
                </c:pt>
                <c:pt idx="53">
                  <c:v>2.161</c:v>
                </c:pt>
                <c:pt idx="54">
                  <c:v>5.9649999999999999</c:v>
                </c:pt>
                <c:pt idx="55">
                  <c:v>1.53</c:v>
                </c:pt>
                <c:pt idx="56">
                  <c:v>11.3</c:v>
                </c:pt>
                <c:pt idx="57">
                  <c:v>2.59</c:v>
                </c:pt>
                <c:pt idx="58">
                  <c:v>15.49</c:v>
                </c:pt>
                <c:pt idx="59">
                  <c:v>7.4920000000000009</c:v>
                </c:pt>
                <c:pt idx="60">
                  <c:v>13.874000000000001</c:v>
                </c:pt>
                <c:pt idx="61">
                  <c:v>5.34</c:v>
                </c:pt>
                <c:pt idx="62">
                  <c:v>20.673999999999999</c:v>
                </c:pt>
                <c:pt idx="63">
                  <c:v>7.593</c:v>
                </c:pt>
                <c:pt idx="64">
                  <c:v>38.75</c:v>
                </c:pt>
                <c:pt idx="65">
                  <c:v>17.47</c:v>
                </c:pt>
                <c:pt idx="66">
                  <c:v>52.13</c:v>
                </c:pt>
                <c:pt idx="67">
                  <c:v>25.33</c:v>
                </c:pt>
                <c:pt idx="68">
                  <c:v>56.04</c:v>
                </c:pt>
                <c:pt idx="69">
                  <c:v>38.17</c:v>
                </c:pt>
                <c:pt idx="70">
                  <c:v>63.73</c:v>
                </c:pt>
                <c:pt idx="71">
                  <c:v>33.61</c:v>
                </c:pt>
                <c:pt idx="72">
                  <c:v>29.69</c:v>
                </c:pt>
                <c:pt idx="73">
                  <c:v>55.67</c:v>
                </c:pt>
                <c:pt idx="74">
                  <c:v>22.57</c:v>
                </c:pt>
                <c:pt idx="75">
                  <c:v>14.54</c:v>
                </c:pt>
                <c:pt idx="76">
                  <c:v>37.369999999999997</c:v>
                </c:pt>
                <c:pt idx="77">
                  <c:v>6.9</c:v>
                </c:pt>
                <c:pt idx="78">
                  <c:v>64.290000000000006</c:v>
                </c:pt>
                <c:pt idx="79">
                  <c:v>13.23</c:v>
                </c:pt>
                <c:pt idx="80">
                  <c:v>54.58</c:v>
                </c:pt>
                <c:pt idx="81">
                  <c:v>12.41</c:v>
                </c:pt>
                <c:pt idx="82">
                  <c:v>82.67</c:v>
                </c:pt>
                <c:pt idx="83">
                  <c:v>30.61</c:v>
                </c:pt>
                <c:pt idx="84">
                  <c:v>124.66</c:v>
                </c:pt>
                <c:pt idx="85">
                  <c:v>46.53</c:v>
                </c:pt>
                <c:pt idx="86">
                  <c:v>40.036000000000001</c:v>
                </c:pt>
                <c:pt idx="87">
                  <c:v>75.677999999999997</c:v>
                </c:pt>
                <c:pt idx="88">
                  <c:v>89.980999999999995</c:v>
                </c:pt>
                <c:pt idx="89">
                  <c:v>46.465300000000006</c:v>
                </c:pt>
                <c:pt idx="90">
                  <c:v>97.763000000000005</c:v>
                </c:pt>
                <c:pt idx="91">
                  <c:v>57.874899999999997</c:v>
                </c:pt>
                <c:pt idx="92">
                  <c:v>97.505800000000008</c:v>
                </c:pt>
                <c:pt idx="93">
                  <c:v>52.761209999999998</c:v>
                </c:pt>
                <c:pt idx="94">
                  <c:v>119.69286</c:v>
                </c:pt>
                <c:pt idx="95">
                  <c:v>46.337530000000001</c:v>
                </c:pt>
                <c:pt idx="96">
                  <c:v>107.25244000000001</c:v>
                </c:pt>
                <c:pt idx="97">
                  <c:v>47.329011999999992</c:v>
                </c:pt>
                <c:pt idx="98">
                  <c:v>137.1635</c:v>
                </c:pt>
                <c:pt idx="99">
                  <c:v>131.64680000000001</c:v>
                </c:pt>
                <c:pt idx="100">
                  <c:v>152.08146199999999</c:v>
                </c:pt>
                <c:pt idx="101">
                  <c:v>89.940581000000009</c:v>
                </c:pt>
                <c:pt idx="102">
                  <c:v>256.12310000000002</c:v>
                </c:pt>
                <c:pt idx="103">
                  <c:v>88.686299999999989</c:v>
                </c:pt>
                <c:pt idx="104">
                  <c:v>180.3467</c:v>
                </c:pt>
                <c:pt idx="105">
                  <c:v>98.748699999999999</c:v>
                </c:pt>
                <c:pt idx="106">
                  <c:v>189.01811899999998</c:v>
                </c:pt>
                <c:pt idx="107">
                  <c:v>84.528999999999996</c:v>
                </c:pt>
                <c:pt idx="108">
                  <c:v>40.021999999999998</c:v>
                </c:pt>
                <c:pt idx="109">
                  <c:v>59.173999999999999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08800"/>
        <c:axId val="87710720"/>
      </c:lineChart>
      <c:catAx>
        <c:axId val="8770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dirty="0" smtClean="0"/>
                  <a:t>Годы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93033311236229121"/>
              <c:y val="0.9518335264335708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7710720"/>
        <c:crosses val="autoZero"/>
        <c:auto val="1"/>
        <c:lblAlgn val="ctr"/>
        <c:lblOffset val="100"/>
        <c:noMultiLvlLbl val="0"/>
      </c:catAx>
      <c:valAx>
        <c:axId val="877107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Вылов, тыс. тонн</a:t>
                </a:r>
              </a:p>
            </c:rich>
          </c:tx>
          <c:layout>
            <c:manualLayout>
              <c:xMode val="edge"/>
              <c:yMode val="edge"/>
              <c:x val="1.0689470871191877E-2"/>
              <c:y val="0.3642852093345065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770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28308694298088E-2"/>
          <c:y val="4.1522995019913182E-2"/>
          <c:w val="0.88060111219606785"/>
          <c:h val="0.84059268550054722"/>
        </c:manualLayout>
      </c:layout>
      <c:lineChart>
        <c:grouping val="standard"/>
        <c:varyColors val="0"/>
        <c:ser>
          <c:idx val="1"/>
          <c:order val="0"/>
          <c:tx>
            <c:strRef>
              <c:f>'3_КЕТА (2)'!$E$5</c:f>
              <c:strCache>
                <c:ptCount val="1"/>
                <c:pt idx="0">
                  <c:v>Восточный Сахалин (юг)</c:v>
                </c:pt>
              </c:strCache>
            </c:strRef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numRef>
              <c:f>'3_КЕТА (2)'!$D$6:$D$77</c:f>
              <c:numCache>
                <c:formatCode>General</c:formatCode>
                <c:ptCount val="72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  <c:pt idx="67">
                  <c:v>2013</c:v>
                </c:pt>
                <c:pt idx="68">
                  <c:v>2014</c:v>
                </c:pt>
                <c:pt idx="69">
                  <c:v>2015</c:v>
                </c:pt>
                <c:pt idx="70">
                  <c:v>2016</c:v>
                </c:pt>
                <c:pt idx="71">
                  <c:v>2017</c:v>
                </c:pt>
              </c:numCache>
            </c:numRef>
          </c:cat>
          <c:val>
            <c:numRef>
              <c:f>'3_КЕТА (2)'!$E$6:$E$77</c:f>
              <c:numCache>
                <c:formatCode>0</c:formatCode>
                <c:ptCount val="72"/>
                <c:pt idx="0" formatCode="General">
                  <c:v>250</c:v>
                </c:pt>
                <c:pt idx="1">
                  <c:v>406</c:v>
                </c:pt>
                <c:pt idx="2">
                  <c:v>556</c:v>
                </c:pt>
                <c:pt idx="3">
                  <c:v>501</c:v>
                </c:pt>
                <c:pt idx="4">
                  <c:v>2063</c:v>
                </c:pt>
                <c:pt idx="5">
                  <c:v>3354</c:v>
                </c:pt>
                <c:pt idx="6">
                  <c:v>834</c:v>
                </c:pt>
                <c:pt idx="7">
                  <c:v>291</c:v>
                </c:pt>
                <c:pt idx="8">
                  <c:v>326</c:v>
                </c:pt>
                <c:pt idx="9">
                  <c:v>185</c:v>
                </c:pt>
                <c:pt idx="10">
                  <c:v>344</c:v>
                </c:pt>
                <c:pt idx="11">
                  <c:v>598</c:v>
                </c:pt>
                <c:pt idx="12">
                  <c:v>269</c:v>
                </c:pt>
                <c:pt idx="13">
                  <c:v>148</c:v>
                </c:pt>
                <c:pt idx="14">
                  <c:v>292</c:v>
                </c:pt>
                <c:pt idx="15">
                  <c:v>302</c:v>
                </c:pt>
                <c:pt idx="16">
                  <c:v>323</c:v>
                </c:pt>
                <c:pt idx="17">
                  <c:v>171</c:v>
                </c:pt>
                <c:pt idx="18">
                  <c:v>76</c:v>
                </c:pt>
                <c:pt idx="19">
                  <c:v>973</c:v>
                </c:pt>
                <c:pt idx="20">
                  <c:v>398</c:v>
                </c:pt>
                <c:pt idx="21">
                  <c:v>445</c:v>
                </c:pt>
                <c:pt idx="22">
                  <c:v>527</c:v>
                </c:pt>
                <c:pt idx="23">
                  <c:v>774</c:v>
                </c:pt>
                <c:pt idx="24">
                  <c:v>615</c:v>
                </c:pt>
                <c:pt idx="25">
                  <c:v>158</c:v>
                </c:pt>
                <c:pt idx="26">
                  <c:v>47</c:v>
                </c:pt>
                <c:pt idx="27">
                  <c:v>214</c:v>
                </c:pt>
                <c:pt idx="28">
                  <c:v>16</c:v>
                </c:pt>
                <c:pt idx="29">
                  <c:v>122</c:v>
                </c:pt>
                <c:pt idx="30">
                  <c:v>79</c:v>
                </c:pt>
                <c:pt idx="31">
                  <c:v>72</c:v>
                </c:pt>
                <c:pt idx="32">
                  <c:v>55</c:v>
                </c:pt>
                <c:pt idx="33">
                  <c:v>217</c:v>
                </c:pt>
                <c:pt idx="34">
                  <c:v>152</c:v>
                </c:pt>
                <c:pt idx="35">
                  <c:v>42</c:v>
                </c:pt>
                <c:pt idx="36">
                  <c:v>168</c:v>
                </c:pt>
                <c:pt idx="37">
                  <c:v>181</c:v>
                </c:pt>
                <c:pt idx="38">
                  <c:v>255</c:v>
                </c:pt>
                <c:pt idx="39">
                  <c:v>83</c:v>
                </c:pt>
                <c:pt idx="40">
                  <c:v>142</c:v>
                </c:pt>
                <c:pt idx="41">
                  <c:v>315</c:v>
                </c:pt>
                <c:pt idx="42">
                  <c:v>148</c:v>
                </c:pt>
                <c:pt idx="43">
                  <c:v>165</c:v>
                </c:pt>
                <c:pt idx="44">
                  <c:v>364</c:v>
                </c:pt>
                <c:pt idx="45">
                  <c:v>180</c:v>
                </c:pt>
                <c:pt idx="46">
                  <c:v>0</c:v>
                </c:pt>
                <c:pt idx="47">
                  <c:v>0</c:v>
                </c:pt>
                <c:pt idx="48">
                  <c:v>46</c:v>
                </c:pt>
                <c:pt idx="49">
                  <c:v>355</c:v>
                </c:pt>
                <c:pt idx="50">
                  <c:v>0</c:v>
                </c:pt>
                <c:pt idx="51">
                  <c:v>1380</c:v>
                </c:pt>
                <c:pt idx="52">
                  <c:v>881</c:v>
                </c:pt>
                <c:pt idx="53">
                  <c:v>1628</c:v>
                </c:pt>
                <c:pt idx="54">
                  <c:v>1914</c:v>
                </c:pt>
                <c:pt idx="55">
                  <c:v>678</c:v>
                </c:pt>
                <c:pt idx="56">
                  <c:v>2699</c:v>
                </c:pt>
                <c:pt idx="57">
                  <c:v>3455</c:v>
                </c:pt>
                <c:pt idx="58">
                  <c:v>2938</c:v>
                </c:pt>
                <c:pt idx="59">
                  <c:v>3785</c:v>
                </c:pt>
                <c:pt idx="60">
                  <c:v>5061</c:v>
                </c:pt>
                <c:pt idx="61">
                  <c:v>5505</c:v>
                </c:pt>
                <c:pt idx="62">
                  <c:v>6522</c:v>
                </c:pt>
                <c:pt idx="63">
                  <c:v>18528</c:v>
                </c:pt>
                <c:pt idx="64">
                  <c:v>11582</c:v>
                </c:pt>
                <c:pt idx="65">
                  <c:v>13000</c:v>
                </c:pt>
                <c:pt idx="66">
                  <c:v>14060</c:v>
                </c:pt>
                <c:pt idx="67">
                  <c:v>13847</c:v>
                </c:pt>
                <c:pt idx="68">
                  <c:v>13614.4</c:v>
                </c:pt>
                <c:pt idx="69">
                  <c:v>10262.400000000001</c:v>
                </c:pt>
                <c:pt idx="70">
                  <c:v>7666</c:v>
                </c:pt>
                <c:pt idx="71">
                  <c:v>6158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'3_КЕТА (2)'!$F$5</c:f>
              <c:strCache>
                <c:ptCount val="1"/>
                <c:pt idx="0">
                  <c:v>Юго-Западный Сахалин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'3_КЕТА (2)'!$D$6:$D$77</c:f>
              <c:numCache>
                <c:formatCode>General</c:formatCode>
                <c:ptCount val="72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  <c:pt idx="67">
                  <c:v>2013</c:v>
                </c:pt>
                <c:pt idx="68">
                  <c:v>2014</c:v>
                </c:pt>
                <c:pt idx="69">
                  <c:v>2015</c:v>
                </c:pt>
                <c:pt idx="70">
                  <c:v>2016</c:v>
                </c:pt>
                <c:pt idx="71">
                  <c:v>2017</c:v>
                </c:pt>
              </c:numCache>
            </c:numRef>
          </c:cat>
          <c:val>
            <c:numRef>
              <c:f>'3_КЕТА (2)'!$F$6:$F$77</c:f>
              <c:numCache>
                <c:formatCode>0</c:formatCode>
                <c:ptCount val="72"/>
                <c:pt idx="0" formatCode="General">
                  <c:v>62</c:v>
                </c:pt>
                <c:pt idx="1">
                  <c:v>98</c:v>
                </c:pt>
                <c:pt idx="2">
                  <c:v>40</c:v>
                </c:pt>
                <c:pt idx="3">
                  <c:v>19</c:v>
                </c:pt>
                <c:pt idx="4">
                  <c:v>37</c:v>
                </c:pt>
                <c:pt idx="5">
                  <c:v>66</c:v>
                </c:pt>
                <c:pt idx="6">
                  <c:v>123</c:v>
                </c:pt>
                <c:pt idx="7">
                  <c:v>44</c:v>
                </c:pt>
                <c:pt idx="8">
                  <c:v>3</c:v>
                </c:pt>
                <c:pt idx="9">
                  <c:v>63</c:v>
                </c:pt>
                <c:pt idx="10">
                  <c:v>112</c:v>
                </c:pt>
                <c:pt idx="11">
                  <c:v>19</c:v>
                </c:pt>
                <c:pt idx="12">
                  <c:v>176</c:v>
                </c:pt>
                <c:pt idx="13">
                  <c:v>300</c:v>
                </c:pt>
                <c:pt idx="14">
                  <c:v>185</c:v>
                </c:pt>
                <c:pt idx="15">
                  <c:v>150</c:v>
                </c:pt>
                <c:pt idx="16">
                  <c:v>70</c:v>
                </c:pt>
                <c:pt idx="17">
                  <c:v>297</c:v>
                </c:pt>
                <c:pt idx="18">
                  <c:v>668</c:v>
                </c:pt>
                <c:pt idx="19">
                  <c:v>600</c:v>
                </c:pt>
                <c:pt idx="20">
                  <c:v>460</c:v>
                </c:pt>
                <c:pt idx="21">
                  <c:v>511</c:v>
                </c:pt>
                <c:pt idx="22">
                  <c:v>548</c:v>
                </c:pt>
                <c:pt idx="23">
                  <c:v>623</c:v>
                </c:pt>
                <c:pt idx="24">
                  <c:v>620</c:v>
                </c:pt>
                <c:pt idx="25">
                  <c:v>858</c:v>
                </c:pt>
                <c:pt idx="26">
                  <c:v>651</c:v>
                </c:pt>
                <c:pt idx="27">
                  <c:v>452</c:v>
                </c:pt>
                <c:pt idx="28">
                  <c:v>668</c:v>
                </c:pt>
                <c:pt idx="29">
                  <c:v>670</c:v>
                </c:pt>
                <c:pt idx="30">
                  <c:v>299</c:v>
                </c:pt>
                <c:pt idx="31">
                  <c:v>597</c:v>
                </c:pt>
                <c:pt idx="32">
                  <c:v>1884</c:v>
                </c:pt>
                <c:pt idx="33">
                  <c:v>1414</c:v>
                </c:pt>
                <c:pt idx="34">
                  <c:v>573</c:v>
                </c:pt>
                <c:pt idx="35">
                  <c:v>904</c:v>
                </c:pt>
                <c:pt idx="36">
                  <c:v>1202</c:v>
                </c:pt>
                <c:pt idx="37">
                  <c:v>358</c:v>
                </c:pt>
                <c:pt idx="38">
                  <c:v>87</c:v>
                </c:pt>
                <c:pt idx="39">
                  <c:v>309</c:v>
                </c:pt>
                <c:pt idx="40">
                  <c:v>225</c:v>
                </c:pt>
                <c:pt idx="41">
                  <c:v>198</c:v>
                </c:pt>
                <c:pt idx="42">
                  <c:v>874</c:v>
                </c:pt>
                <c:pt idx="43">
                  <c:v>1273</c:v>
                </c:pt>
                <c:pt idx="44">
                  <c:v>1688</c:v>
                </c:pt>
                <c:pt idx="45">
                  <c:v>1777</c:v>
                </c:pt>
                <c:pt idx="46">
                  <c:v>901</c:v>
                </c:pt>
                <c:pt idx="47">
                  <c:v>253</c:v>
                </c:pt>
                <c:pt idx="48">
                  <c:v>192</c:v>
                </c:pt>
                <c:pt idx="49">
                  <c:v>388</c:v>
                </c:pt>
                <c:pt idx="50">
                  <c:v>533</c:v>
                </c:pt>
                <c:pt idx="51">
                  <c:v>627</c:v>
                </c:pt>
                <c:pt idx="52">
                  <c:v>593</c:v>
                </c:pt>
                <c:pt idx="53">
                  <c:v>1944</c:v>
                </c:pt>
                <c:pt idx="54">
                  <c:v>960</c:v>
                </c:pt>
                <c:pt idx="55">
                  <c:v>3408</c:v>
                </c:pt>
                <c:pt idx="56">
                  <c:v>1782</c:v>
                </c:pt>
                <c:pt idx="57">
                  <c:v>2389</c:v>
                </c:pt>
                <c:pt idx="58">
                  <c:v>2808</c:v>
                </c:pt>
                <c:pt idx="59">
                  <c:v>2235</c:v>
                </c:pt>
                <c:pt idx="60">
                  <c:v>3587</c:v>
                </c:pt>
                <c:pt idx="61">
                  <c:v>3454</c:v>
                </c:pt>
                <c:pt idx="62">
                  <c:v>3573</c:v>
                </c:pt>
                <c:pt idx="63">
                  <c:v>4939</c:v>
                </c:pt>
                <c:pt idx="64">
                  <c:v>1845</c:v>
                </c:pt>
                <c:pt idx="65">
                  <c:v>1518</c:v>
                </c:pt>
                <c:pt idx="66">
                  <c:v>3039</c:v>
                </c:pt>
                <c:pt idx="67">
                  <c:v>3498</c:v>
                </c:pt>
                <c:pt idx="68">
                  <c:v>2383.7000000000003</c:v>
                </c:pt>
                <c:pt idx="69">
                  <c:v>2216.6999999999998</c:v>
                </c:pt>
                <c:pt idx="70">
                  <c:v>2034</c:v>
                </c:pt>
                <c:pt idx="71">
                  <c:v>1379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'3_КЕТА (2)'!$G$5</c:f>
              <c:strCache>
                <c:ptCount val="1"/>
                <c:pt idx="0">
                  <c:v>Южные Курилы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'3_КЕТА (2)'!$D$6:$D$77</c:f>
              <c:numCache>
                <c:formatCode>General</c:formatCode>
                <c:ptCount val="72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  <c:pt idx="67">
                  <c:v>2013</c:v>
                </c:pt>
                <c:pt idx="68">
                  <c:v>2014</c:v>
                </c:pt>
                <c:pt idx="69">
                  <c:v>2015</c:v>
                </c:pt>
                <c:pt idx="70">
                  <c:v>2016</c:v>
                </c:pt>
                <c:pt idx="71">
                  <c:v>2017</c:v>
                </c:pt>
              </c:numCache>
            </c:numRef>
          </c:cat>
          <c:val>
            <c:numRef>
              <c:f>'3_КЕТА (2)'!$G$6:$G$77</c:f>
              <c:numCache>
                <c:formatCode>0</c:formatCode>
                <c:ptCount val="72"/>
                <c:pt idx="0" formatCode="General">
                  <c:v>353</c:v>
                </c:pt>
                <c:pt idx="1">
                  <c:v>132</c:v>
                </c:pt>
                <c:pt idx="2">
                  <c:v>162</c:v>
                </c:pt>
                <c:pt idx="3">
                  <c:v>285</c:v>
                </c:pt>
                <c:pt idx="4">
                  <c:v>193</c:v>
                </c:pt>
                <c:pt idx="5">
                  <c:v>1016</c:v>
                </c:pt>
                <c:pt idx="6">
                  <c:v>210</c:v>
                </c:pt>
                <c:pt idx="7">
                  <c:v>271</c:v>
                </c:pt>
                <c:pt idx="8">
                  <c:v>291</c:v>
                </c:pt>
                <c:pt idx="9">
                  <c:v>47</c:v>
                </c:pt>
                <c:pt idx="10">
                  <c:v>200</c:v>
                </c:pt>
                <c:pt idx="11">
                  <c:v>814</c:v>
                </c:pt>
                <c:pt idx="12">
                  <c:v>44</c:v>
                </c:pt>
                <c:pt idx="13">
                  <c:v>230</c:v>
                </c:pt>
                <c:pt idx="14">
                  <c:v>230</c:v>
                </c:pt>
                <c:pt idx="15">
                  <c:v>284</c:v>
                </c:pt>
                <c:pt idx="16">
                  <c:v>332</c:v>
                </c:pt>
                <c:pt idx="17">
                  <c:v>442</c:v>
                </c:pt>
                <c:pt idx="18">
                  <c:v>435</c:v>
                </c:pt>
                <c:pt idx="19">
                  <c:v>190</c:v>
                </c:pt>
                <c:pt idx="20">
                  <c:v>370</c:v>
                </c:pt>
                <c:pt idx="21">
                  <c:v>304</c:v>
                </c:pt>
                <c:pt idx="22">
                  <c:v>282</c:v>
                </c:pt>
                <c:pt idx="23">
                  <c:v>100</c:v>
                </c:pt>
                <c:pt idx="24">
                  <c:v>160</c:v>
                </c:pt>
                <c:pt idx="25">
                  <c:v>370</c:v>
                </c:pt>
                <c:pt idx="26">
                  <c:v>328</c:v>
                </c:pt>
                <c:pt idx="27">
                  <c:v>817</c:v>
                </c:pt>
                <c:pt idx="28">
                  <c:v>750</c:v>
                </c:pt>
                <c:pt idx="29">
                  <c:v>896</c:v>
                </c:pt>
                <c:pt idx="30">
                  <c:v>1494</c:v>
                </c:pt>
                <c:pt idx="31">
                  <c:v>2255</c:v>
                </c:pt>
                <c:pt idx="32">
                  <c:v>3289</c:v>
                </c:pt>
                <c:pt idx="33">
                  <c:v>2091</c:v>
                </c:pt>
                <c:pt idx="34">
                  <c:v>1962</c:v>
                </c:pt>
                <c:pt idx="35">
                  <c:v>2051</c:v>
                </c:pt>
                <c:pt idx="36">
                  <c:v>2920</c:v>
                </c:pt>
                <c:pt idx="37">
                  <c:v>2684</c:v>
                </c:pt>
                <c:pt idx="38">
                  <c:v>953</c:v>
                </c:pt>
                <c:pt idx="39">
                  <c:v>1881</c:v>
                </c:pt>
                <c:pt idx="40">
                  <c:v>1321</c:v>
                </c:pt>
                <c:pt idx="41">
                  <c:v>1603</c:v>
                </c:pt>
                <c:pt idx="42">
                  <c:v>1283</c:v>
                </c:pt>
                <c:pt idx="43">
                  <c:v>935</c:v>
                </c:pt>
                <c:pt idx="44">
                  <c:v>1119</c:v>
                </c:pt>
                <c:pt idx="45">
                  <c:v>1248</c:v>
                </c:pt>
                <c:pt idx="46">
                  <c:v>39</c:v>
                </c:pt>
                <c:pt idx="47">
                  <c:v>389</c:v>
                </c:pt>
                <c:pt idx="48">
                  <c:v>228</c:v>
                </c:pt>
                <c:pt idx="49">
                  <c:v>925</c:v>
                </c:pt>
                <c:pt idx="50">
                  <c:v>1776</c:v>
                </c:pt>
                <c:pt idx="51">
                  <c:v>1238</c:v>
                </c:pt>
                <c:pt idx="52">
                  <c:v>829</c:v>
                </c:pt>
                <c:pt idx="53">
                  <c:v>1351</c:v>
                </c:pt>
                <c:pt idx="54">
                  <c:v>1076</c:v>
                </c:pt>
                <c:pt idx="55">
                  <c:v>2937</c:v>
                </c:pt>
                <c:pt idx="56">
                  <c:v>6280</c:v>
                </c:pt>
                <c:pt idx="57">
                  <c:v>7086</c:v>
                </c:pt>
                <c:pt idx="58">
                  <c:v>5412</c:v>
                </c:pt>
                <c:pt idx="59">
                  <c:v>4038</c:v>
                </c:pt>
                <c:pt idx="60">
                  <c:v>5492</c:v>
                </c:pt>
                <c:pt idx="61">
                  <c:v>7076</c:v>
                </c:pt>
                <c:pt idx="62">
                  <c:v>13471</c:v>
                </c:pt>
                <c:pt idx="63">
                  <c:v>13202</c:v>
                </c:pt>
                <c:pt idx="64">
                  <c:v>8986</c:v>
                </c:pt>
                <c:pt idx="65">
                  <c:v>5739</c:v>
                </c:pt>
                <c:pt idx="66">
                  <c:v>7526</c:v>
                </c:pt>
                <c:pt idx="67">
                  <c:v>8980</c:v>
                </c:pt>
                <c:pt idx="68">
                  <c:v>13868.400000000001</c:v>
                </c:pt>
                <c:pt idx="69">
                  <c:v>22221.7</c:v>
                </c:pt>
                <c:pt idx="70">
                  <c:v>8578</c:v>
                </c:pt>
                <c:pt idx="71">
                  <c:v>4121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651840"/>
        <c:axId val="87653376"/>
      </c:lineChart>
      <c:catAx>
        <c:axId val="8765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/>
          <a:lstStyle/>
          <a:p>
            <a:pPr>
              <a:defRPr/>
            </a:pPr>
            <a:endParaRPr lang="ru-RU"/>
          </a:p>
        </c:txPr>
        <c:crossAx val="87653376"/>
        <c:crosses val="autoZero"/>
        <c:auto val="1"/>
        <c:lblAlgn val="ctr"/>
        <c:lblOffset val="100"/>
        <c:tickLblSkip val="3"/>
        <c:noMultiLvlLbl val="0"/>
      </c:catAx>
      <c:valAx>
        <c:axId val="87653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7651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436651223346423"/>
          <c:y val="0.59128062984764773"/>
          <c:w val="0.30584879396671721"/>
          <c:h val="0.14972658256938409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B66A5-A054-4DC1-9386-904645EDE65A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BDDC3-7644-4264-A0CF-71777546F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03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BDDC3-7644-4264-A0CF-71777546F3E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74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30C3-E8FB-4BD2-B809-23FB4ACDDB1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B814-A0D6-4F1C-8C2E-342A1116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93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30C3-E8FB-4BD2-B809-23FB4ACDDB1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B814-A0D6-4F1C-8C2E-342A1116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50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30C3-E8FB-4BD2-B809-23FB4ACDDB1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B814-A0D6-4F1C-8C2E-342A1116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54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30C3-E8FB-4BD2-B809-23FB4ACDDB1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B814-A0D6-4F1C-8C2E-342A1116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70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30C3-E8FB-4BD2-B809-23FB4ACDDB1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B814-A0D6-4F1C-8C2E-342A1116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64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30C3-E8FB-4BD2-B809-23FB4ACDDB1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B814-A0D6-4F1C-8C2E-342A1116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62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30C3-E8FB-4BD2-B809-23FB4ACDDB1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B814-A0D6-4F1C-8C2E-342A1116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84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30C3-E8FB-4BD2-B809-23FB4ACDDB1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B814-A0D6-4F1C-8C2E-342A1116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86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30C3-E8FB-4BD2-B809-23FB4ACDDB1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B814-A0D6-4F1C-8C2E-342A1116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41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30C3-E8FB-4BD2-B809-23FB4ACDDB1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B814-A0D6-4F1C-8C2E-342A1116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02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30C3-E8FB-4BD2-B809-23FB4ACDDB1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B814-A0D6-4F1C-8C2E-342A1116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06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930C3-E8FB-4BD2-B809-23FB4ACDDB1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B814-A0D6-4F1C-8C2E-342A1116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03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1" y="108815"/>
            <a:ext cx="894329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749173"/>
            <a:ext cx="5904656" cy="2615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Лососевая путина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Сахалино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-Курильского региона 2017 г.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51520" y="5899378"/>
            <a:ext cx="5976664" cy="697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ФГБНУ 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СахНИРО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</a:p>
          <a:p>
            <a:pPr algn="l"/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O. gorbuscha (Walbaum, 1792)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62738" y="332656"/>
            <a:ext cx="2179330" cy="71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O. keta  (Walbaum, 1792)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471797" y="1340768"/>
            <a:ext cx="2237671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1" name="Picture 1209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471797" y="2390596"/>
            <a:ext cx="2309806" cy="94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P1010144.JPG"/>
          <p:cNvPicPr>
            <a:picLocks noChangeAspect="1"/>
          </p:cNvPicPr>
          <p:nvPr/>
        </p:nvPicPr>
        <p:blipFill>
          <a:blip r:embed="rId6" cstate="print"/>
          <a:srcRect l="9048" t="21083" r="3789" b="17778"/>
          <a:stretch>
            <a:fillRect/>
          </a:stretch>
        </p:blipFill>
        <p:spPr>
          <a:xfrm>
            <a:off x="6440227" y="3704966"/>
            <a:ext cx="2357422" cy="108289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045519" y="1052736"/>
            <a:ext cx="1055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орбуша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54807" y="2060848"/>
            <a:ext cx="646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20045" y="3335634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83498" y="4787860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кижуч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797" y="5222657"/>
            <a:ext cx="2295045" cy="87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383498" y="6063528"/>
            <a:ext cx="793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нерка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3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промысловой нагрузки в соответствии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динамикой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уловов горбуши на восточном побережье Сахалина в нечетные (1) и четные (2)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1973–2017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72816"/>
            <a:ext cx="8568953" cy="42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676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436096" y="3906788"/>
            <a:ext cx="1656184" cy="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48287" y="2947609"/>
            <a:ext cx="1431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117000 т</a:t>
            </a:r>
          </a:p>
          <a:p>
            <a:endParaRPr lang="ru-RU" b="1" dirty="0"/>
          </a:p>
          <a:p>
            <a:r>
              <a:rPr lang="ru-RU" b="1" dirty="0" smtClean="0"/>
              <a:t>411 неводов</a:t>
            </a:r>
            <a:endParaRPr lang="ru-RU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851920" y="4365104"/>
            <a:ext cx="158417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15785" y="3915952"/>
            <a:ext cx="1431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74000 т</a:t>
            </a:r>
          </a:p>
          <a:p>
            <a:endParaRPr lang="ru-RU" b="1" dirty="0"/>
          </a:p>
          <a:p>
            <a:r>
              <a:rPr lang="ru-RU" b="1" dirty="0" smtClean="0">
                <a:solidFill>
                  <a:srgbClr val="FF0000"/>
                </a:solidFill>
              </a:rPr>
              <a:t>250 неводов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267744" y="5013176"/>
            <a:ext cx="1584176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11760" y="4581128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34000 т</a:t>
            </a:r>
            <a:endParaRPr lang="ru-RU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380312" y="4334844"/>
            <a:ext cx="158417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7532686" y="4469950"/>
            <a:ext cx="1431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250 неводов</a:t>
            </a:r>
          </a:p>
        </p:txBody>
      </p:sp>
    </p:spTree>
    <p:extLst>
      <p:ext uri="{BB962C8B-B14F-4D97-AF65-F5344CB8AC3E}">
        <p14:creationId xmlns:p14="http://schemas.microsoft.com/office/powerpoint/2010/main" val="39946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4" y="260648"/>
            <a:ext cx="8778224" cy="63611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039247" y="2838754"/>
            <a:ext cx="185186" cy="55968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811105" y="4155975"/>
            <a:ext cx="92593" cy="1916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555776" y="4725144"/>
            <a:ext cx="72008" cy="1961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2"/>
          <p:cNvSpPr txBox="1">
            <a:spLocks/>
          </p:cNvSpPr>
          <p:nvPr/>
        </p:nvSpPr>
        <p:spPr>
          <a:xfrm>
            <a:off x="3134410" y="1088739"/>
            <a:ext cx="5109998" cy="1224136"/>
          </a:xfrm>
          <a:prstGeom prst="rect">
            <a:avLst/>
          </a:prstGeom>
          <a:solidFill>
            <a:schemeClr val="bg1">
              <a:lumMod val="85000"/>
              <a:alpha val="52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лососевых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рыбохозяйственных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заповедных зон (ЛРХЗЗ) для обеспечения эффективного нереста горбуши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2411635" y="3275759"/>
            <a:ext cx="144016" cy="34008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411760" y="1530763"/>
            <a:ext cx="144016" cy="34008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4" y="260648"/>
            <a:ext cx="8778224" cy="63611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sp>
        <p:nvSpPr>
          <p:cNvPr id="22" name="TextBox 21"/>
          <p:cNvSpPr txBox="1"/>
          <p:nvPr/>
        </p:nvSpPr>
        <p:spPr>
          <a:xfrm>
            <a:off x="3733607" y="1091312"/>
            <a:ext cx="5204621" cy="4708981"/>
          </a:xfrm>
          <a:prstGeom prst="rect">
            <a:avLst/>
          </a:prstGeom>
          <a:solidFill>
            <a:schemeClr val="tx2">
              <a:lumMod val="20000"/>
              <a:lumOff val="80000"/>
              <a:alpha val="46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меры регулирования промысла горбуши и кеты в 2018 г. в отдельных районах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Сахалино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-Курильского региона:</a:t>
            </a:r>
          </a:p>
          <a:p>
            <a:endParaRPr lang="ru-RU" sz="24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Снижение промысловой нагрузки (числа неводов).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2. Запрет на ставные сети на промысле лосося.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3. Позднее открытие промысла.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4. Раннее закрытие промысла.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5. Пропускные дни.</a:t>
            </a:r>
          </a:p>
          <a:p>
            <a:endParaRPr lang="ru-RU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93" y="141403"/>
            <a:ext cx="8229600" cy="76731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  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4873" y="4653136"/>
            <a:ext cx="4233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«Когда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 товарищах согласья нет,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 лад их дело не пойдет,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выйдет из него не дело, только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мука».</a:t>
            </a:r>
          </a:p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А. Крылов</a:t>
            </a:r>
          </a:p>
        </p:txBody>
      </p:sp>
      <p:pic>
        <p:nvPicPr>
          <p:cNvPr id="5" name="Picture 4" descr="S:\galanin_tmp\Фото_лососи\20090810165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4" y="141403"/>
            <a:ext cx="2808312" cy="4223701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S:\galanin_tmp\Фото_лососи\IMGP53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292" y="835825"/>
            <a:ext cx="4241683" cy="283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88" y="3973365"/>
            <a:ext cx="4206124" cy="279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35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Вылов горбуши и кеты, 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403182"/>
              </p:ext>
            </p:extLst>
          </p:nvPr>
        </p:nvGraphicFramePr>
        <p:xfrm>
          <a:off x="1043608" y="1484784"/>
          <a:ext cx="7115309" cy="4732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9711"/>
                <a:gridCol w="957412"/>
                <a:gridCol w="855368"/>
                <a:gridCol w="951409"/>
                <a:gridCol w="951409"/>
              </a:tblGrid>
              <a:tr h="30289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Горбуша, 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Кета, 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2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Юго-западный Сахалин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1379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2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Северо-западный Сахалин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2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Восточный Сахалин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11400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8412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4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числе: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северо-восточное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побережье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28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Терпения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28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юго-восточное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побережье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28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Анива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2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Южные Курильские острова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15404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12400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2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числе: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Итуруп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15391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10912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28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о. Кунашир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2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27700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28028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31900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19851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90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Вылов (т) кеты на Сахалине и южных Курильских островах,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2012–2017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733471"/>
              </p:ext>
            </p:extLst>
          </p:nvPr>
        </p:nvGraphicFramePr>
        <p:xfrm>
          <a:off x="899592" y="1700812"/>
          <a:ext cx="7560837" cy="4233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3641"/>
                <a:gridCol w="687790"/>
                <a:gridCol w="687790"/>
                <a:gridCol w="790404"/>
                <a:gridCol w="790404"/>
                <a:gridCol w="790404"/>
                <a:gridCol w="790404"/>
              </a:tblGrid>
              <a:tr h="358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8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Юго-западный Сахалин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1379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8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Северо-западный Сахалин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6589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8287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5939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8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Северо-восточный Сахалин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2254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8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Зал. Терпения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6869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8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Юго-восточный Сахалин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8653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5372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8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Зал. Анива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8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о.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Итуруп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12298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20462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6873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8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о.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Кунашир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1021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8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29285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24528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37526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44446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29430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19851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54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Вариации величин уловов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горбуши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Сахалино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-Курильского региона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1907–2016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23300266"/>
              </p:ext>
            </p:extLst>
          </p:nvPr>
        </p:nvGraphicFramePr>
        <p:xfrm>
          <a:off x="458272" y="1308983"/>
          <a:ext cx="8424935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85082"/>
            <a:ext cx="3051068" cy="164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10807"/>
            <a:ext cx="3026125" cy="149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638132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0,5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5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229600" cy="1354162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уловов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горбуши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восточном побережье Сахалина в нечетные (1) и четные (2)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1973–2017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72816"/>
            <a:ext cx="8568953" cy="42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676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436096" y="3906788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08104" y="3409274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117000 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851920" y="4365104"/>
            <a:ext cx="158417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15785" y="3915952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74000 т</a:t>
            </a:r>
            <a:endParaRPr lang="ru-RU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267744" y="5013176"/>
            <a:ext cx="158417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11760" y="4581128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34000</a:t>
            </a:r>
            <a:r>
              <a:rPr lang="ru-RU" b="1" dirty="0" smtClean="0"/>
              <a:t> 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882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766182"/>
              </p:ext>
            </p:extLst>
          </p:nvPr>
        </p:nvGraphicFramePr>
        <p:xfrm>
          <a:off x="251520" y="1052736"/>
          <a:ext cx="8784976" cy="544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476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уловов (т) и выпуска молоди кеты в районах ее искусственного воспроизводства в Сахалинской области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90" y="908720"/>
            <a:ext cx="6413946" cy="327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860032" y="3501008"/>
            <a:ext cx="1800200" cy="20162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660232" y="2780928"/>
            <a:ext cx="1656184" cy="2304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9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интенсивности циклонов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Сахалино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-Курильском регионе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26763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2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693704"/>
              </p:ext>
            </p:extLst>
          </p:nvPr>
        </p:nvGraphicFramePr>
        <p:xfrm>
          <a:off x="323528" y="1916832"/>
          <a:ext cx="8640960" cy="2488692"/>
        </p:xfrm>
        <a:graphic>
          <a:graphicData uri="http://schemas.openxmlformats.org/drawingml/2006/table">
            <a:tbl>
              <a:tblPr firstRow="1" firstCol="1" bandRow="1"/>
              <a:tblGrid>
                <a:gridCol w="5040560"/>
                <a:gridCol w="1728192"/>
                <a:gridCol w="1872208"/>
              </a:tblGrid>
              <a:tr h="2190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Прогностический район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Молодь навеской (г)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менее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0,8 и более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Юго-Западный Сахалин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0,883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1,224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Зал. Анива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0,328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0,562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Юго-Восточный Сахалин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2,217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2,773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Залив Терпения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0,983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1,635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Северо-Восточный Сахалин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0,908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1,080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о.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Итуруп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2,466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3,977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92696"/>
            <a:ext cx="9144000" cy="771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Коэффициенты возврата «заводской» кеты по </a:t>
            </a:r>
            <a:r>
              <a:rPr lang="ru-RU" sz="20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основным</a:t>
            </a:r>
          </a:p>
          <a:p>
            <a:pPr algn="ctr">
              <a:lnSpc>
                <a:spcPct val="115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рыбохозяйственным</a:t>
            </a:r>
            <a:r>
              <a:rPr lang="ru-R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бассейнам, %</a:t>
            </a:r>
          </a:p>
        </p:txBody>
      </p:sp>
    </p:spTree>
    <p:extLst>
      <p:ext uri="{BB962C8B-B14F-4D97-AF65-F5344CB8AC3E}">
        <p14:creationId xmlns:p14="http://schemas.microsoft.com/office/powerpoint/2010/main" val="12421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23" y="0"/>
            <a:ext cx="9074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Воспроизводство диких популяций горбуши зал. Анива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(данные 1975–2002 гг.)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5" y="863526"/>
            <a:ext cx="2304256" cy="83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5" y="1659707"/>
            <a:ext cx="2304258" cy="68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97697" y="861100"/>
            <a:ext cx="2534343" cy="135421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покатников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нереста одной самки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154 экз.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1138099"/>
            <a:ext cx="1788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возврата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3,56%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0271" y="861100"/>
            <a:ext cx="178802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нерестовых рыб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5,5 экз.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0" y="4653136"/>
            <a:ext cx="2304258" cy="68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" y="3815854"/>
            <a:ext cx="2304256" cy="83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19477" y="3815854"/>
            <a:ext cx="2534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рабочая плодовитость самки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1250 экз.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820" y="3677354"/>
            <a:ext cx="1788021" cy="135421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покатников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самки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816 экз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20062" y="3654633"/>
            <a:ext cx="25324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воспроизводства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получению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покатников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5,3 раза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020" y="2636912"/>
            <a:ext cx="9074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Воспроизводство заводской горбуши зал. Анива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основе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бионормативов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рыбоводной практики )</a:t>
            </a:r>
          </a:p>
        </p:txBody>
      </p:sp>
    </p:spTree>
    <p:extLst>
      <p:ext uri="{BB962C8B-B14F-4D97-AF65-F5344CB8AC3E}">
        <p14:creationId xmlns:p14="http://schemas.microsoft.com/office/powerpoint/2010/main" val="1874126429"/>
      </p:ext>
    </p:extLst>
  </p:cSld>
  <p:clrMapOvr>
    <a:masterClrMapping/>
  </p:clrMapOvr>
  <p:transition spd="slow" advClick="0" advTm="30000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447</Words>
  <Application>Microsoft Office PowerPoint</Application>
  <PresentationFormat>Экран (4:3)</PresentationFormat>
  <Paragraphs>218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Вылов горбуши и кеты, т</vt:lpstr>
      <vt:lpstr>Вылов (т) кеты на Сахалине и южных Курильских островах, 2012–2017 гг.</vt:lpstr>
      <vt:lpstr>Вариации величин уловов горбуши Сахалино-Курильского региона в период 1907–2016 гг.</vt:lpstr>
      <vt:lpstr>Динамика уловов горбуши на восточном побережье Сахалина в нечетные (1) и четные (2) 1973–2017 гг. </vt:lpstr>
      <vt:lpstr>Динамика уловов (т) и выпуска молоди кеты в районах ее искусственного воспроизводства в Сахалинской области</vt:lpstr>
      <vt:lpstr>Изменение интенсивности циклонов в Сахалино-Курильском регионе</vt:lpstr>
      <vt:lpstr>Презентация PowerPoint</vt:lpstr>
      <vt:lpstr>Презентация PowerPoint</vt:lpstr>
      <vt:lpstr>Изменение промысловой нагрузки в соответствии с динамикой уловов горбуши на восточном побережье Сахалина в нечетные (1) и четные (2) 1973–2017 гг. </vt:lpstr>
      <vt:lpstr>Презентация PowerPoint</vt:lpstr>
      <vt:lpstr>Презентация PowerPoint</vt:lpstr>
      <vt:lpstr>СПАСИБО   ЗА  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использования ресурсов тихоокеанских лососей в Сахалино-Курильском регионе</dc:title>
  <dc:creator>Галанин Дмитрий</dc:creator>
  <cp:lastModifiedBy>Admin</cp:lastModifiedBy>
  <cp:revision>75</cp:revision>
  <dcterms:created xsi:type="dcterms:W3CDTF">2017-10-23T03:51:50Z</dcterms:created>
  <dcterms:modified xsi:type="dcterms:W3CDTF">2017-11-06T08:19:17Z</dcterms:modified>
</cp:coreProperties>
</file>