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6" r:id="rId3"/>
    <p:sldId id="263" r:id="rId4"/>
    <p:sldId id="265" r:id="rId5"/>
    <p:sldId id="268" r:id="rId6"/>
    <p:sldId id="260" r:id="rId7"/>
    <p:sldId id="273" r:id="rId8"/>
    <p:sldId id="269" r:id="rId9"/>
    <p:sldId id="272" r:id="rId10"/>
    <p:sldId id="261" r:id="rId11"/>
    <p:sldId id="26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Выпуск молоди лососевых с ЛРЗ Сахалинской области и доля горбуши в общем выпуске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Лист1!$E$47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  <a:effectLst/>
          </c:spPr>
          <c:cat>
            <c:numRef>
              <c:f>Лист1!$B$48:$B$68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Лист1!$E$48:$E$68</c:f>
              <c:numCache>
                <c:formatCode>0.00</c:formatCode>
                <c:ptCount val="21"/>
                <c:pt idx="0">
                  <c:v>508.8889999999995</c:v>
                </c:pt>
                <c:pt idx="1">
                  <c:v>541.42699999999911</c:v>
                </c:pt>
                <c:pt idx="2">
                  <c:v>548.61699999999939</c:v>
                </c:pt>
                <c:pt idx="3">
                  <c:v>459.06859999999949</c:v>
                </c:pt>
                <c:pt idx="4">
                  <c:v>581.73199999999997</c:v>
                </c:pt>
                <c:pt idx="5">
                  <c:v>505.88599999999963</c:v>
                </c:pt>
                <c:pt idx="6">
                  <c:v>571.74377777777909</c:v>
                </c:pt>
                <c:pt idx="7">
                  <c:v>489.25659999999948</c:v>
                </c:pt>
                <c:pt idx="8">
                  <c:v>547.50900000000001</c:v>
                </c:pt>
                <c:pt idx="9">
                  <c:v>572.26850000000013</c:v>
                </c:pt>
                <c:pt idx="10">
                  <c:v>600.40829999999949</c:v>
                </c:pt>
                <c:pt idx="11">
                  <c:v>621.84399999999948</c:v>
                </c:pt>
                <c:pt idx="12">
                  <c:v>745.44299999999907</c:v>
                </c:pt>
                <c:pt idx="13">
                  <c:v>721.39599999999996</c:v>
                </c:pt>
                <c:pt idx="14">
                  <c:v>821.79499999999985</c:v>
                </c:pt>
                <c:pt idx="15">
                  <c:v>745.00830000000053</c:v>
                </c:pt>
                <c:pt idx="16">
                  <c:v>686.52819999999997</c:v>
                </c:pt>
                <c:pt idx="17">
                  <c:v>791.99700000000007</c:v>
                </c:pt>
                <c:pt idx="18">
                  <c:v>770.29700000000003</c:v>
                </c:pt>
                <c:pt idx="19">
                  <c:v>816.29259999999999</c:v>
                </c:pt>
                <c:pt idx="20">
                  <c:v>809.44099999999946</c:v>
                </c:pt>
              </c:numCache>
            </c:numRef>
          </c:val>
        </c:ser>
        <c:axId val="128270336"/>
        <c:axId val="128271872"/>
      </c:barChart>
      <c:lineChart>
        <c:grouping val="standard"/>
        <c:ser>
          <c:idx val="1"/>
          <c:order val="1"/>
          <c:tx>
            <c:strRef>
              <c:f>Лист1!$F$47</c:f>
              <c:strCache>
                <c:ptCount val="1"/>
                <c:pt idx="0">
                  <c:v>% горбуша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Лист1!$B$48:$B$68</c:f>
              <c:numCache>
                <c:formatCode>General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Лист1!$F$48:$F$68</c:f>
              <c:numCache>
                <c:formatCode>0.00</c:formatCode>
                <c:ptCount val="21"/>
                <c:pt idx="0">
                  <c:v>57.270839023834277</c:v>
                </c:pt>
                <c:pt idx="1">
                  <c:v>54.44815275189454</c:v>
                </c:pt>
                <c:pt idx="2">
                  <c:v>53.824252620680738</c:v>
                </c:pt>
                <c:pt idx="3">
                  <c:v>49.922604159813986</c:v>
                </c:pt>
                <c:pt idx="4">
                  <c:v>54.095700425625552</c:v>
                </c:pt>
                <c:pt idx="5">
                  <c:v>46.463234799935158</c:v>
                </c:pt>
                <c:pt idx="6">
                  <c:v>57.252529979435231</c:v>
                </c:pt>
                <c:pt idx="7">
                  <c:v>44.310674603060974</c:v>
                </c:pt>
                <c:pt idx="8">
                  <c:v>50.352962234410761</c:v>
                </c:pt>
                <c:pt idx="9">
                  <c:v>52.450466870009386</c:v>
                </c:pt>
                <c:pt idx="10">
                  <c:v>52.662563125792907</c:v>
                </c:pt>
                <c:pt idx="11">
                  <c:v>50.975003377052765</c:v>
                </c:pt>
                <c:pt idx="12">
                  <c:v>49.111467945905993</c:v>
                </c:pt>
                <c:pt idx="13">
                  <c:v>47.123064170025913</c:v>
                </c:pt>
                <c:pt idx="14">
                  <c:v>48.052008104210906</c:v>
                </c:pt>
                <c:pt idx="15">
                  <c:v>43.993603829648549</c:v>
                </c:pt>
                <c:pt idx="16">
                  <c:v>33.083855841609996</c:v>
                </c:pt>
                <c:pt idx="17">
                  <c:v>42.750540721745146</c:v>
                </c:pt>
                <c:pt idx="18">
                  <c:v>46.02302748160767</c:v>
                </c:pt>
                <c:pt idx="19">
                  <c:v>33.615923995880912</c:v>
                </c:pt>
                <c:pt idx="20">
                  <c:v>22.891724041653436</c:v>
                </c:pt>
              </c:numCache>
            </c:numRef>
          </c:val>
        </c:ser>
        <c:marker val="1"/>
        <c:axId val="128288256"/>
        <c:axId val="128273792"/>
      </c:lineChart>
      <c:catAx>
        <c:axId val="1282703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271872"/>
        <c:crosses val="autoZero"/>
        <c:auto val="1"/>
        <c:lblAlgn val="ctr"/>
        <c:lblOffset val="100"/>
        <c:tickLblSkip val="2"/>
        <c:tickMarkSkip val="2"/>
      </c:catAx>
      <c:valAx>
        <c:axId val="128271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 b="1"/>
                  <a:t>Выпуск, млн экз.</a:t>
                </a:r>
              </a:p>
            </c:rich>
          </c:tx>
          <c:layout>
            <c:manualLayout>
              <c:xMode val="edge"/>
              <c:yMode val="edge"/>
              <c:x val="1.0689048018233673E-2"/>
              <c:y val="0.29038753758542984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270336"/>
        <c:crosses val="autoZero"/>
        <c:crossBetween val="between"/>
      </c:valAx>
      <c:valAx>
        <c:axId val="128273792"/>
        <c:scaling>
          <c:orientation val="minMax"/>
        </c:scaling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800" b="1"/>
                  <a:t>Доля горбуши, %</a:t>
                </a:r>
              </a:p>
            </c:rich>
          </c:tx>
          <c:layout>
            <c:manualLayout>
              <c:xMode val="edge"/>
              <c:yMode val="edge"/>
              <c:x val="0.95065222831582163"/>
              <c:y val="0.28770660786794344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8288256"/>
        <c:crosses val="max"/>
        <c:crossBetween val="between"/>
      </c:valAx>
      <c:catAx>
        <c:axId val="128288256"/>
        <c:scaling>
          <c:orientation val="minMax"/>
        </c:scaling>
        <c:delete val="1"/>
        <c:axPos val="b"/>
        <c:numFmt formatCode="General" sourceLinked="1"/>
        <c:tickLblPos val="none"/>
        <c:crossAx val="1282737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/>
              <a:t>горбуша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cat>
            <c:numRef>
              <c:f>Лист1!$A$45:$A$62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Лист1!$C$45:$C$62</c:f>
              <c:numCache>
                <c:formatCode>0</c:formatCode>
                <c:ptCount val="18"/>
                <c:pt idx="0">
                  <c:v>113904.85679999999</c:v>
                </c:pt>
                <c:pt idx="1">
                  <c:v>193818.74400000001</c:v>
                </c:pt>
                <c:pt idx="2">
                  <c:v>135792.87119999979</c:v>
                </c:pt>
                <c:pt idx="3">
                  <c:v>177034.1832</c:v>
                </c:pt>
                <c:pt idx="4">
                  <c:v>163918.79280000011</c:v>
                </c:pt>
                <c:pt idx="5">
                  <c:v>251668.16639999999</c:v>
                </c:pt>
                <c:pt idx="6">
                  <c:v>122179.428</c:v>
                </c:pt>
                <c:pt idx="7">
                  <c:v>228716.00639999998</c:v>
                </c:pt>
                <c:pt idx="8">
                  <c:v>132895.27439999999</c:v>
                </c:pt>
                <c:pt idx="9">
                  <c:v>140105.70000000001</c:v>
                </c:pt>
                <c:pt idx="10">
                  <c:v>181524.82319999975</c:v>
                </c:pt>
                <c:pt idx="11">
                  <c:v>179288.12159999975</c:v>
                </c:pt>
                <c:pt idx="12">
                  <c:v>114013.26719999999</c:v>
                </c:pt>
                <c:pt idx="13">
                  <c:v>305875.18080000003</c:v>
                </c:pt>
                <c:pt idx="14">
                  <c:v>147970.21679999999</c:v>
                </c:pt>
                <c:pt idx="15">
                  <c:v>288987.65279999952</c:v>
                </c:pt>
                <c:pt idx="16">
                  <c:v>68051.34</c:v>
                </c:pt>
                <c:pt idx="17">
                  <c:v>236960.64000000001</c:v>
                </c:pt>
              </c:numCache>
            </c:numRef>
          </c:val>
        </c:ser>
        <c:axId val="134157824"/>
        <c:axId val="134159360"/>
      </c:barChart>
      <c:catAx>
        <c:axId val="1341578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159360"/>
        <c:crosses val="autoZero"/>
        <c:auto val="1"/>
        <c:lblAlgn val="ctr"/>
        <c:lblOffset val="100"/>
      </c:catAx>
      <c:valAx>
        <c:axId val="1341593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000" b="1" dirty="0"/>
                  <a:t>Улов, тонн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15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/>
              <a:t>кета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 w="19050">
              <a:noFill/>
            </a:ln>
            <a:effectLst/>
          </c:spPr>
          <c:cat>
            <c:numRef>
              <c:f>Лист1!$A$45:$A$62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Лист1!$F$45:$F$62</c:f>
              <c:numCache>
                <c:formatCode>0</c:formatCode>
                <c:ptCount val="18"/>
                <c:pt idx="0">
                  <c:v>97381.569600000003</c:v>
                </c:pt>
                <c:pt idx="1">
                  <c:v>58638.686400000006</c:v>
                </c:pt>
                <c:pt idx="2">
                  <c:v>63419.176800000001</c:v>
                </c:pt>
                <c:pt idx="3">
                  <c:v>56734.473600000005</c:v>
                </c:pt>
                <c:pt idx="4">
                  <c:v>58680.871200000001</c:v>
                </c:pt>
                <c:pt idx="5">
                  <c:v>43444.447200000002</c:v>
                </c:pt>
                <c:pt idx="6">
                  <c:v>82350.626399999994</c:v>
                </c:pt>
                <c:pt idx="7">
                  <c:v>59109.069600000003</c:v>
                </c:pt>
                <c:pt idx="8">
                  <c:v>66937.2984</c:v>
                </c:pt>
                <c:pt idx="9">
                  <c:v>59307.292799999996</c:v>
                </c:pt>
                <c:pt idx="10">
                  <c:v>62933.371200000001</c:v>
                </c:pt>
                <c:pt idx="11">
                  <c:v>56929.975200000001</c:v>
                </c:pt>
                <c:pt idx="12">
                  <c:v>76410.734400000001</c:v>
                </c:pt>
                <c:pt idx="13">
                  <c:v>72194.522400000002</c:v>
                </c:pt>
                <c:pt idx="14">
                  <c:v>41626.418400000002</c:v>
                </c:pt>
                <c:pt idx="15">
                  <c:v>61944.069600000003</c:v>
                </c:pt>
                <c:pt idx="16">
                  <c:v>53374.6584</c:v>
                </c:pt>
                <c:pt idx="17">
                  <c:v>88497.36</c:v>
                </c:pt>
              </c:numCache>
            </c:numRef>
          </c:val>
        </c:ser>
        <c:axId val="127232640"/>
        <c:axId val="134197632"/>
      </c:barChart>
      <c:catAx>
        <c:axId val="1272326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4197632"/>
        <c:crosses val="autoZero"/>
        <c:auto val="1"/>
        <c:lblAlgn val="ctr"/>
        <c:lblOffset val="100"/>
      </c:catAx>
      <c:valAx>
        <c:axId val="134197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2000" b="1" dirty="0"/>
                  <a:t>Улов, тонн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2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87349-3151-42E6-926C-269CB166FC13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EB0CA-76E3-4933-9035-5BD17B7B1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22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EB0CA-76E3-4933-9035-5BD17B7B1B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4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EB0CA-76E3-4933-9035-5BD17B7B1B6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622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33F57-5A9B-44F1-9986-A67BABE61906}" type="datetimeFigureOut">
              <a:rPr lang="ru-RU"/>
              <a:pPr>
                <a:defRPr/>
              </a:pPr>
              <a:t>06.11.2017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342F8-742E-48D9-A2CF-AA8CC2C23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EA23-D043-41B9-BE51-335605B305BF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723B-26F3-423E-8AB8-395472AF6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358299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 smtClean="0">
                <a:latin typeface="Cambria" pitchFamily="18" charset="0"/>
              </a:rPr>
              <a:t>СТРАТЕГИЯ ВОСПРОИЗВОДСТВА </a:t>
            </a:r>
            <a:r>
              <a:rPr lang="en-US" sz="3200" b="1" dirty="0" smtClean="0">
                <a:latin typeface="Cambria" pitchFamily="18" charset="0"/>
              </a:rPr>
              <a:t/>
            </a:r>
            <a:br>
              <a:rPr lang="en-US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>ЛОСОСЕВЫХ РЫБ В </a:t>
            </a:r>
            <a:r>
              <a:rPr lang="en-US" sz="3200" b="1" dirty="0" smtClean="0">
                <a:latin typeface="Cambria" pitchFamily="18" charset="0"/>
              </a:rPr>
              <a:t/>
            </a:r>
            <a:br>
              <a:rPr lang="en-US" sz="3200" b="1" dirty="0" smtClean="0">
                <a:latin typeface="Cambria" pitchFamily="18" charset="0"/>
              </a:rPr>
            </a:br>
            <a:r>
              <a:rPr lang="ru-RU" sz="3200" b="1" dirty="0" smtClean="0">
                <a:latin typeface="Cambria" pitchFamily="18" charset="0"/>
              </a:rPr>
              <a:t>САХАЛИНСКОЙ ОБЛАСТИ</a:t>
            </a:r>
            <a:r>
              <a:rPr lang="en-US" sz="3200" dirty="0" smtClean="0">
                <a:latin typeface="Cambria" pitchFamily="18" charset="0"/>
              </a:rPr>
              <a:t/>
            </a:r>
            <a:br>
              <a:rPr lang="en-US" sz="3200" dirty="0" smtClean="0">
                <a:latin typeface="Cambria" pitchFamily="18" charset="0"/>
              </a:rPr>
            </a:br>
            <a:r>
              <a:rPr lang="en-US" sz="3200" dirty="0">
                <a:latin typeface="Cambria" pitchFamily="18" charset="0"/>
              </a:rPr>
              <a:t/>
            </a:r>
            <a:br>
              <a:rPr lang="en-US" sz="3200" dirty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Л.А. </a:t>
            </a:r>
            <a:r>
              <a:rPr lang="ru-RU" sz="2800" dirty="0" err="1" smtClean="0">
                <a:latin typeface="Cambria" pitchFamily="18" charset="0"/>
              </a:rPr>
              <a:t>Животовский</a:t>
            </a:r>
            <a:r>
              <a:rPr lang="ru-RU" sz="2800" dirty="0" smtClean="0">
                <a:latin typeface="Cambria" pitchFamily="18" charset="0"/>
              </a:rPr>
              <a:t> и Б.П. Смирнов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ВНИРО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>
                <a:latin typeface="Cambria" pitchFamily="18" charset="0"/>
              </a:rPr>
              <a:t/>
            </a:r>
            <a:br>
              <a:rPr lang="ru-RU" sz="2800" dirty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>
                <a:latin typeface="Cambria" pitchFamily="18" charset="0"/>
              </a:rPr>
              <a:t/>
            </a:r>
            <a:br>
              <a:rPr lang="ru-RU" sz="2800" dirty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/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Южно-Сахалинск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7-8 ноября 2017г.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369127646"/>
              </p:ext>
            </p:extLst>
          </p:nvPr>
        </p:nvGraphicFramePr>
        <p:xfrm>
          <a:off x="971600" y="1340768"/>
          <a:ext cx="71287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9808" y="176875"/>
            <a:ext cx="1772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Аляска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0198" y="622955"/>
            <a:ext cx="5552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РХ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выпуск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1,6 млрд экз.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молоди горбуши – от 800 млн до 1 млрд экз., или от 52 до 60% от общего выпуска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53022440"/>
              </p:ext>
            </p:extLst>
          </p:nvPr>
        </p:nvGraphicFramePr>
        <p:xfrm>
          <a:off x="293590" y="2204864"/>
          <a:ext cx="4032448" cy="358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5982785"/>
              </p:ext>
            </p:extLst>
          </p:nvPr>
        </p:nvGraphicFramePr>
        <p:xfrm>
          <a:off x="4709671" y="2240441"/>
          <a:ext cx="4024105" cy="351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96079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th Far E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1"/>
            <a:ext cx="4145432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373216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Cambria" pitchFamily="18" charset="0"/>
              </a:rPr>
              <a:t>Животовский</a:t>
            </a:r>
            <a:r>
              <a:rPr lang="ru-RU" sz="1400" dirty="0" smtClean="0">
                <a:latin typeface="Cambria" pitchFamily="18" charset="0"/>
              </a:rPr>
              <a:t> Л.А. 2016. </a:t>
            </a:r>
            <a:r>
              <a:rPr lang="ru-RU" sz="1400" i="1" dirty="0" smtClean="0">
                <a:latin typeface="Cambria" pitchFamily="18" charset="0"/>
              </a:rPr>
              <a:t>Бюллетень №11 изучения </a:t>
            </a:r>
          </a:p>
          <a:p>
            <a:r>
              <a:rPr lang="ru-RU" sz="1400" i="1" dirty="0" smtClean="0">
                <a:latin typeface="Cambria" pitchFamily="18" charset="0"/>
              </a:rPr>
              <a:t>тихоокеанских лососей на Дальнем Востоке</a:t>
            </a:r>
            <a:r>
              <a:rPr lang="ru-RU" sz="1400" dirty="0" smtClean="0">
                <a:latin typeface="Cambria" pitchFamily="18" charset="0"/>
              </a:rPr>
              <a:t>. С.193-198.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9582814">
            <a:off x="-570384" y="1769209"/>
            <a:ext cx="53285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Cambria" pitchFamily="18" charset="0"/>
              </a:rPr>
              <a:t>Нерестовые единицы запаса кеты</a:t>
            </a:r>
            <a:endParaRPr lang="ru-RU" sz="2400" i="1" dirty="0">
              <a:latin typeface="Cambria" pitchFamily="18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4788024" cy="41044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Cambria" pitchFamily="18" charset="0"/>
              </a:rPr>
              <a:t>	</a:t>
            </a:r>
            <a:r>
              <a:rPr lang="ru-RU" sz="2000" b="1" dirty="0" smtClean="0">
                <a:latin typeface="Cambria" pitchFamily="18" charset="0"/>
              </a:rPr>
              <a:t>Единицы запаса</a:t>
            </a:r>
          </a:p>
          <a:p>
            <a:pPr>
              <a:buNone/>
            </a:pPr>
            <a:endParaRPr lang="ru-RU" sz="18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Единица </a:t>
            </a:r>
            <a:r>
              <a:rPr lang="ru-RU" sz="2000" dirty="0" smtClean="0">
                <a:latin typeface="Cambria" pitchFamily="18" charset="0"/>
              </a:rPr>
              <a:t>запаса – это экологически и генетически единая часть вида.</a:t>
            </a: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496944" cy="6264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</a:p>
          <a:p>
            <a:pPr algn="ctr"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  <a:r>
              <a:rPr lang="ru-RU" sz="2400" b="1" dirty="0" smtClean="0">
                <a:latin typeface="Cambria" pitchFamily="18" charset="0"/>
              </a:rPr>
              <a:t>1. Следует </a:t>
            </a:r>
            <a:r>
              <a:rPr lang="ru-RU" sz="2400" b="1" dirty="0" smtClean="0">
                <a:latin typeface="Cambria" pitchFamily="18" charset="0"/>
              </a:rPr>
              <a:t>знать </a:t>
            </a:r>
            <a:r>
              <a:rPr lang="ru-RU" sz="2400" b="1" dirty="0" smtClean="0">
                <a:latin typeface="Cambria" pitchFamily="18" charset="0"/>
              </a:rPr>
              <a:t>«в лицо» </a:t>
            </a:r>
            <a:r>
              <a:rPr lang="ru-RU" sz="2400" b="1" dirty="0" smtClean="0">
                <a:latin typeface="Cambria" pitchFamily="18" charset="0"/>
              </a:rPr>
              <a:t>каждый водоём</a:t>
            </a:r>
            <a:r>
              <a:rPr lang="ru-RU" sz="2000" dirty="0" smtClean="0">
                <a:latin typeface="Cambria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- </a:t>
            </a:r>
            <a:r>
              <a:rPr lang="ru-RU" sz="2000" u="sng" dirty="0" smtClean="0">
                <a:latin typeface="Cambria" pitchFamily="18" charset="0"/>
              </a:rPr>
              <a:t>По производителям</a:t>
            </a:r>
            <a:r>
              <a:rPr lang="ru-RU" sz="2000" dirty="0" smtClean="0">
                <a:latin typeface="Cambria" pitchFamily="18" charset="0"/>
              </a:rPr>
              <a:t>: вылов </a:t>
            </a:r>
            <a:r>
              <a:rPr lang="ru-RU" sz="2000" dirty="0">
                <a:latin typeface="Cambria" pitchFamily="18" charset="0"/>
              </a:rPr>
              <a:t>каждого вида, </a:t>
            </a:r>
            <a:r>
              <a:rPr lang="ru-RU" sz="2000" dirty="0" smtClean="0">
                <a:latin typeface="Cambria" pitchFamily="18" charset="0"/>
              </a:rPr>
              <a:t>пропуск </a:t>
            </a:r>
            <a:r>
              <a:rPr lang="ru-RU" sz="2000" dirty="0">
                <a:latin typeface="Cambria" pitchFamily="18" charset="0"/>
              </a:rPr>
              <a:t>на нерестилища, </a:t>
            </a:r>
            <a:r>
              <a:rPr lang="ru-RU" sz="2000" dirty="0" smtClean="0">
                <a:latin typeface="Cambria" pitchFamily="18" charset="0"/>
              </a:rPr>
              <a:t>состав </a:t>
            </a:r>
            <a:r>
              <a:rPr lang="ru-RU" sz="2000" dirty="0">
                <a:latin typeface="Cambria" pitchFamily="18" charset="0"/>
              </a:rPr>
              <a:t>уловов в </a:t>
            </a:r>
            <a:r>
              <a:rPr lang="ru-RU" sz="2000" dirty="0" smtClean="0">
                <a:latin typeface="Cambria" pitchFamily="18" charset="0"/>
              </a:rPr>
              <a:t>реках и прибрежных уловах, численность, репродуктивные </a:t>
            </a:r>
            <a:r>
              <a:rPr lang="ru-RU" sz="2000" dirty="0">
                <a:latin typeface="Cambria" pitchFamily="18" charset="0"/>
              </a:rPr>
              <a:t>и </a:t>
            </a:r>
            <a:r>
              <a:rPr lang="ru-RU" sz="2000" dirty="0" smtClean="0">
                <a:latin typeface="Cambria" pitchFamily="18" charset="0"/>
              </a:rPr>
              <a:t>размерно-возрастные характеристики производители и пр. 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- </a:t>
            </a:r>
            <a:r>
              <a:rPr lang="ru-RU" sz="2000" u="sng" dirty="0" smtClean="0">
                <a:latin typeface="Cambria" pitchFamily="18" charset="0"/>
              </a:rPr>
              <a:t>По молоди</a:t>
            </a:r>
            <a:r>
              <a:rPr lang="ru-RU" sz="2000" dirty="0" smtClean="0">
                <a:latin typeface="Cambria" pitchFamily="18" charset="0"/>
              </a:rPr>
              <a:t>: закладка </a:t>
            </a:r>
            <a:r>
              <a:rPr lang="ru-RU" sz="2000" dirty="0">
                <a:latin typeface="Cambria" pitchFamily="18" charset="0"/>
              </a:rPr>
              <a:t>икры и </a:t>
            </a:r>
            <a:r>
              <a:rPr lang="ru-RU" sz="2000" dirty="0" smtClean="0">
                <a:latin typeface="Cambria" pitchFamily="18" charset="0"/>
              </a:rPr>
              <a:t>выпуск </a:t>
            </a:r>
            <a:r>
              <a:rPr lang="ru-RU" sz="2000" dirty="0">
                <a:latin typeface="Cambria" pitchFamily="18" charset="0"/>
              </a:rPr>
              <a:t>молоди каждого вида с каждого </a:t>
            </a:r>
            <a:r>
              <a:rPr lang="ru-RU" sz="2000" dirty="0" smtClean="0">
                <a:latin typeface="Cambria" pitchFamily="18" charset="0"/>
              </a:rPr>
              <a:t>ЛРЗ, происхождение </a:t>
            </a:r>
            <a:r>
              <a:rPr lang="ru-RU" sz="2000" dirty="0">
                <a:latin typeface="Cambria" pitchFamily="18" charset="0"/>
              </a:rPr>
              <a:t>и </a:t>
            </a:r>
            <a:r>
              <a:rPr lang="ru-RU" sz="2000" dirty="0" smtClean="0">
                <a:latin typeface="Cambria" pitchFamily="18" charset="0"/>
              </a:rPr>
              <a:t>характеристики производителей</a:t>
            </a:r>
            <a:r>
              <a:rPr lang="ru-RU" sz="2000" dirty="0">
                <a:latin typeface="Cambria" pitchFamily="18" charset="0"/>
              </a:rPr>
              <a:t>, стадии развития  молоди при выпуске, сроки выпуска, коэффициенты </a:t>
            </a:r>
            <a:r>
              <a:rPr lang="ru-RU" sz="2000" dirty="0" smtClean="0">
                <a:latin typeface="Cambria" pitchFamily="18" charset="0"/>
              </a:rPr>
              <a:t>возврата, скат дикой молоди </a:t>
            </a:r>
            <a:r>
              <a:rPr lang="ru-RU" sz="2000" dirty="0">
                <a:latin typeface="Cambria" pitchFamily="18" charset="0"/>
              </a:rPr>
              <a:t>и т.п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- </a:t>
            </a:r>
            <a:r>
              <a:rPr lang="ru-RU" sz="2000" u="sng" dirty="0" smtClean="0">
                <a:latin typeface="Cambria" pitchFamily="18" charset="0"/>
              </a:rPr>
              <a:t>По раннему морскому периоду</a:t>
            </a:r>
            <a:r>
              <a:rPr lang="ru-RU" sz="2000" dirty="0" smtClean="0">
                <a:latin typeface="Cambria" pitchFamily="18" charset="0"/>
              </a:rPr>
              <a:t>: условия нагула молоди в ранний морской период жизни. </a:t>
            </a: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endParaRPr lang="ru-RU" sz="2000" b="1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Cambria" pitchFamily="18" charset="0"/>
              </a:rPr>
              <a:t>	</a:t>
            </a:r>
            <a:r>
              <a:rPr lang="ru-RU" sz="2000" b="1" dirty="0" smtClean="0">
                <a:latin typeface="Cambria" pitchFamily="18" charset="0"/>
              </a:rPr>
              <a:t>- Создать </a:t>
            </a:r>
            <a:r>
              <a:rPr lang="ru-RU" sz="2400" b="1" u="sng" dirty="0" smtClean="0">
                <a:latin typeface="Cambria" pitchFamily="18" charset="0"/>
              </a:rPr>
              <a:t>общедоступные</a:t>
            </a:r>
            <a:r>
              <a:rPr lang="ru-RU" sz="2000" b="1" dirty="0" smtClean="0">
                <a:latin typeface="Cambria" pitchFamily="18" charset="0"/>
              </a:rPr>
              <a:t> базы данных </a:t>
            </a:r>
            <a:r>
              <a:rPr lang="ru-RU" sz="2000" b="1" dirty="0" smtClean="0">
                <a:latin typeface="Cambria" pitchFamily="18" charset="0"/>
              </a:rPr>
              <a:t>по лососевым рыбам.</a:t>
            </a:r>
            <a:endParaRPr lang="ru-RU" sz="2000" dirty="0" smtClean="0">
              <a:latin typeface="Cambria" pitchFamily="18" charset="0"/>
            </a:endParaRPr>
          </a:p>
          <a:p>
            <a:pPr algn="just">
              <a:buNone/>
            </a:pPr>
            <a:endParaRPr lang="ru-RU" sz="2000" dirty="0">
              <a:latin typeface="Cambria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259632" y="476672"/>
            <a:ext cx="7200800" cy="55446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latin typeface="Cambria" pitchFamily="18" charset="0"/>
              </a:rPr>
              <a:t>2. Выделить единицы запаса каждого вида и запретить перевозки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- Выполнить </a:t>
            </a:r>
            <a:r>
              <a:rPr lang="ru-RU" b="1" dirty="0" err="1" smtClean="0">
                <a:latin typeface="Cambria" pitchFamily="18" charset="0"/>
              </a:rPr>
              <a:t>рыбохозяйственное</a:t>
            </a:r>
            <a:r>
              <a:rPr lang="ru-RU" b="1" dirty="0" smtClean="0">
                <a:latin typeface="Cambria" pitchFamily="18" charset="0"/>
              </a:rPr>
              <a:t> зонирование </a:t>
            </a:r>
            <a:r>
              <a:rPr lang="ru-RU" dirty="0" smtClean="0">
                <a:latin typeface="Cambria" pitchFamily="18" charset="0"/>
              </a:rPr>
              <a:t>бассейнов рек. </a:t>
            </a:r>
          </a:p>
          <a:p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- Выделить «</a:t>
            </a:r>
            <a:r>
              <a:rPr lang="ru-RU" b="1" dirty="0" smtClean="0">
                <a:latin typeface="Cambria" pitchFamily="18" charset="0"/>
              </a:rPr>
              <a:t>единицы запаса</a:t>
            </a:r>
            <a:r>
              <a:rPr lang="ru-RU" dirty="0" smtClean="0">
                <a:latin typeface="Cambria" pitchFamily="18" charset="0"/>
              </a:rPr>
              <a:t>» каждого из видов лососевых рыб.     </a:t>
            </a:r>
          </a:p>
          <a:p>
            <a:pPr>
              <a:buNone/>
            </a:pPr>
            <a:r>
              <a:rPr lang="ru-RU" dirty="0" smtClean="0">
                <a:latin typeface="Cambria" pitchFamily="18" charset="0"/>
              </a:rPr>
              <a:t>      (единица запаса – это экологически и генетически единая часть вида).</a:t>
            </a:r>
          </a:p>
          <a:p>
            <a:pPr>
              <a:buNone/>
            </a:pPr>
            <a:endParaRPr lang="ru-RU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Cambria" pitchFamily="18" charset="0"/>
              </a:rPr>
              <a:t>- </a:t>
            </a:r>
            <a:r>
              <a:rPr lang="ru-RU" b="1" dirty="0" smtClean="0">
                <a:latin typeface="Cambria" pitchFamily="18" charset="0"/>
              </a:rPr>
              <a:t>Запретить </a:t>
            </a:r>
            <a:r>
              <a:rPr lang="ru-RU" b="1" dirty="0" smtClean="0">
                <a:latin typeface="Cambria" pitchFamily="18" charset="0"/>
              </a:rPr>
              <a:t>межбассейновые перевозки икры</a:t>
            </a:r>
            <a:r>
              <a:rPr lang="ru-RU" dirty="0" smtClean="0">
                <a:latin typeface="Cambria" pitchFamily="18" charset="0"/>
              </a:rPr>
              <a:t>, а также сбор икры от производителей из рек, которые не являются базовыми водоемами ЛРЗ.</a:t>
            </a:r>
          </a:p>
          <a:p>
            <a:pPr algn="just">
              <a:buNone/>
            </a:pPr>
            <a:r>
              <a:rPr lang="ru-RU" dirty="0" smtClean="0">
                <a:latin typeface="Cambria" pitchFamily="18" charset="0"/>
              </a:rPr>
              <a:t>	</a:t>
            </a:r>
            <a:r>
              <a:rPr lang="ru-RU" dirty="0" smtClean="0">
                <a:latin typeface="Cambria" pitchFamily="18" charset="0"/>
              </a:rPr>
              <a:t>(при необходимости восстановления стада или зарыбления водоёма </a:t>
            </a:r>
            <a:r>
              <a:rPr lang="ru-RU" dirty="0" smtClean="0">
                <a:latin typeface="Cambria" pitchFamily="18" charset="0"/>
              </a:rPr>
              <a:t>перевозки разрешаются </a:t>
            </a:r>
            <a:r>
              <a:rPr lang="ru-RU" b="1" dirty="0" smtClean="0">
                <a:latin typeface="Cambria" pitchFamily="18" charset="0"/>
              </a:rPr>
              <a:t>только в пределах «единиц запаса» </a:t>
            </a:r>
            <a:r>
              <a:rPr lang="ru-RU" dirty="0" smtClean="0">
                <a:latin typeface="Cambria" pitchFamily="18" charset="0"/>
              </a:rPr>
              <a:t>данного вида </a:t>
            </a:r>
            <a:r>
              <a:rPr lang="ru-RU" dirty="0" smtClean="0">
                <a:latin typeface="Cambria" pitchFamily="18" charset="0"/>
              </a:rPr>
              <a:t>лососевых). </a:t>
            </a:r>
            <a:endParaRPr lang="ru-RU" dirty="0" smtClean="0">
              <a:latin typeface="Cambria" pitchFamily="18" charset="0"/>
            </a:endParaRPr>
          </a:p>
          <a:p>
            <a:pPr>
              <a:buNone/>
            </a:pPr>
            <a:endParaRPr lang="ru-RU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dirty="0" smtClean="0"/>
              <a:t> 	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8136904" cy="554461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3. Проводить широкую идентификацию  заводских  </a:t>
            </a:r>
            <a:r>
              <a:rPr lang="ru-RU" sz="2400" b="1" dirty="0" smtClean="0">
                <a:latin typeface="Cambria" pitchFamily="18" charset="0"/>
              </a:rPr>
              <a:t>и диких </a:t>
            </a:r>
            <a:r>
              <a:rPr lang="ru-RU" sz="2400" b="1" dirty="0" smtClean="0">
                <a:latin typeface="Cambria" pitchFamily="18" charset="0"/>
              </a:rPr>
              <a:t>популяций на основе </a:t>
            </a:r>
            <a:r>
              <a:rPr lang="ru-RU" sz="2400" b="1" dirty="0" err="1" smtClean="0">
                <a:latin typeface="Cambria" pitchFamily="18" charset="0"/>
              </a:rPr>
              <a:t>отолитного</a:t>
            </a:r>
            <a:r>
              <a:rPr lang="ru-RU" sz="2400" b="1" dirty="0" smtClean="0">
                <a:latin typeface="Cambria" pitchFamily="18" charset="0"/>
              </a:rPr>
              <a:t> маркирования и ДНК-маркеров</a:t>
            </a:r>
            <a:endParaRPr lang="ru-RU" sz="2400" b="1" dirty="0" smtClean="0">
              <a:latin typeface="Cambria" pitchFamily="18" charset="0"/>
            </a:endParaRPr>
          </a:p>
          <a:p>
            <a:pPr algn="just">
              <a:buNone/>
            </a:pPr>
            <a:endParaRPr lang="ru-RU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- Для оценки эффективности работы ЛРЗ разработать общую методику оценки возврата, обеспечить </a:t>
            </a:r>
            <a:r>
              <a:rPr lang="ru-RU" sz="2000" dirty="0" smtClean="0">
                <a:latin typeface="Cambria" pitchFamily="18" charset="0"/>
              </a:rPr>
              <a:t>ежегодное </a:t>
            </a:r>
            <a:r>
              <a:rPr lang="ru-RU" sz="2000" b="1" dirty="0" err="1" smtClean="0">
                <a:latin typeface="Cambria" pitchFamily="18" charset="0"/>
              </a:rPr>
              <a:t>отолитное</a:t>
            </a:r>
            <a:r>
              <a:rPr lang="ru-RU" sz="2000" b="1" dirty="0" smtClean="0">
                <a:latin typeface="Cambria" pitchFamily="18" charset="0"/>
              </a:rPr>
              <a:t> маркирование </a:t>
            </a:r>
            <a:r>
              <a:rPr lang="ru-RU" sz="2000" b="1" dirty="0" smtClean="0">
                <a:latin typeface="Cambria" pitchFamily="18" charset="0"/>
              </a:rPr>
              <a:t>всей выпускаемой молоди каждым ЛРЗ</a:t>
            </a:r>
            <a:r>
              <a:rPr lang="ru-RU" sz="2000" dirty="0" smtClean="0">
                <a:latin typeface="Cambria" pitchFamily="18" charset="0"/>
              </a:rPr>
              <a:t> и </a:t>
            </a:r>
            <a:r>
              <a:rPr lang="ru-RU" sz="2000" b="1" dirty="0" smtClean="0">
                <a:latin typeface="Cambria" pitchFamily="18" charset="0"/>
              </a:rPr>
              <a:t>создать </a:t>
            </a:r>
            <a:r>
              <a:rPr lang="ru-RU" sz="2000" b="1" dirty="0" smtClean="0">
                <a:latin typeface="Cambria" pitchFamily="18" charset="0"/>
              </a:rPr>
              <a:t>на его основе широкую </a:t>
            </a:r>
            <a:r>
              <a:rPr lang="ru-RU" sz="2000" b="1" dirty="0" smtClean="0">
                <a:latin typeface="Cambria" pitchFamily="18" charset="0"/>
              </a:rPr>
              <a:t>систему мониторинга </a:t>
            </a:r>
            <a:r>
              <a:rPr lang="ru-RU" sz="2000" dirty="0" smtClean="0">
                <a:latin typeface="Cambria" pitchFamily="18" charset="0"/>
              </a:rPr>
              <a:t>по идентификации происхождения рыбы в речных и прибрежных уловах.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- </a:t>
            </a:r>
            <a:r>
              <a:rPr lang="ru-RU" sz="2000" dirty="0" smtClean="0">
                <a:latin typeface="Cambria" pitchFamily="18" charset="0"/>
              </a:rPr>
              <a:t>Осуществлять регулярный генетический </a:t>
            </a:r>
            <a:r>
              <a:rPr lang="ru-RU" sz="2000" dirty="0" smtClean="0">
                <a:latin typeface="Cambria" pitchFamily="18" charset="0"/>
              </a:rPr>
              <a:t>мониторинг заводских и диких популяций с целью </a:t>
            </a:r>
            <a:r>
              <a:rPr lang="ru-RU" sz="2000" b="1" dirty="0" smtClean="0">
                <a:latin typeface="Cambria" pitchFamily="18" charset="0"/>
              </a:rPr>
              <a:t>ДНК-идентификации рыб естественного происхождения</a:t>
            </a:r>
            <a:r>
              <a:rPr lang="ru-RU" sz="20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endParaRPr lang="ru-RU" sz="2000" dirty="0">
              <a:latin typeface="Cambria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920880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4. Оценивать эффективность</a:t>
            </a:r>
          </a:p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    деятельности каждого ЛРЗ</a:t>
            </a:r>
            <a:r>
              <a:rPr lang="ru-RU" sz="2000" dirty="0" smtClean="0">
                <a:latin typeface="Cambria" pitchFamily="18" charset="0"/>
              </a:rPr>
              <a:t>	</a:t>
            </a: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Cambria" pitchFamily="18" charset="0"/>
              </a:rPr>
              <a:t>		1</a:t>
            </a:r>
            <a:r>
              <a:rPr lang="ru-RU" sz="2000" dirty="0" smtClean="0">
                <a:latin typeface="Cambria" pitchFamily="18" charset="0"/>
              </a:rPr>
              <a:t>. Разработать </a:t>
            </a:r>
            <a:r>
              <a:rPr lang="ru-RU" sz="2000" dirty="0">
                <a:latin typeface="Cambria" pitchFamily="18" charset="0"/>
              </a:rPr>
              <a:t>и утвердить положение о </a:t>
            </a:r>
            <a:r>
              <a:rPr lang="ru-RU" sz="2000" b="1" dirty="0">
                <a:latin typeface="Cambria" pitchFamily="18" charset="0"/>
              </a:rPr>
              <a:t>рыбоводно-биологическом обосновании </a:t>
            </a:r>
            <a:r>
              <a:rPr lang="ru-RU" sz="2000" dirty="0">
                <a:latin typeface="Cambria" pitchFamily="18" charset="0"/>
              </a:rPr>
              <a:t>на строительство ЛРЗ. </a:t>
            </a:r>
            <a:endParaRPr lang="en-US" sz="2000" dirty="0" smtClean="0">
              <a:latin typeface="Cambria" pitchFamily="18" charset="0"/>
            </a:endParaRPr>
          </a:p>
          <a:p>
            <a:pPr algn="just">
              <a:buNone/>
            </a:pPr>
            <a:r>
              <a:rPr lang="en-US" sz="2000" dirty="0">
                <a:latin typeface="Cambria" pitchFamily="18" charset="0"/>
              </a:rPr>
              <a:t>	</a:t>
            </a:r>
            <a:r>
              <a:rPr lang="en-US" sz="2000" dirty="0" smtClean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2. </a:t>
            </a:r>
            <a:r>
              <a:rPr lang="ru-RU" sz="2000" dirty="0" smtClean="0">
                <a:latin typeface="Cambria" pitchFamily="18" charset="0"/>
              </a:rPr>
              <a:t>Выявлять </a:t>
            </a:r>
            <a:r>
              <a:rPr lang="ru-RU" sz="2000" b="1" dirty="0" smtClean="0">
                <a:latin typeface="Cambria" pitchFamily="18" charset="0"/>
              </a:rPr>
              <a:t>неэффективные ЛРЗ </a:t>
            </a:r>
            <a:r>
              <a:rPr lang="ru-RU" sz="2000" dirty="0" smtClean="0">
                <a:latin typeface="Cambria" pitchFamily="18" charset="0"/>
              </a:rPr>
              <a:t>и возможность их усовершенствования,  перепрофилирования или закрытия;</a:t>
            </a: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	3. Разводить горбушу только на </a:t>
            </a:r>
            <a:r>
              <a:rPr lang="ru-RU" sz="2000" b="1" dirty="0" smtClean="0">
                <a:latin typeface="Cambria" pitchFamily="18" charset="0"/>
              </a:rPr>
              <a:t>ЛРЗ с доказанной эффективностью</a:t>
            </a:r>
            <a:r>
              <a:rPr lang="ru-RU" sz="2000" dirty="0" smtClean="0">
                <a:latin typeface="Cambria" pitchFamily="18" charset="0"/>
              </a:rPr>
              <a:t>;</a:t>
            </a: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	4. </a:t>
            </a:r>
            <a:r>
              <a:rPr lang="ru-RU" sz="2000" dirty="0" smtClean="0">
                <a:latin typeface="Cambria" pitchFamily="18" charset="0"/>
              </a:rPr>
              <a:t>Закрывать </a:t>
            </a:r>
            <a:r>
              <a:rPr lang="ru-RU" sz="2000" dirty="0" smtClean="0">
                <a:latin typeface="Cambria" pitchFamily="18" charset="0"/>
              </a:rPr>
              <a:t>неэффективные </a:t>
            </a:r>
            <a:r>
              <a:rPr lang="ru-RU" sz="2000" dirty="0" err="1" smtClean="0">
                <a:latin typeface="Cambria" pitchFamily="18" charset="0"/>
              </a:rPr>
              <a:t>горбушовые</a:t>
            </a:r>
            <a:r>
              <a:rPr lang="ru-RU" sz="2000" dirty="0" smtClean="0">
                <a:latin typeface="Cambria" pitchFamily="18" charset="0"/>
              </a:rPr>
              <a:t> ЛРЗ Сахалина и, по возможности, переводить их на </a:t>
            </a:r>
            <a:r>
              <a:rPr lang="ru-RU" sz="2000" b="1" dirty="0" smtClean="0">
                <a:latin typeface="Cambria" pitchFamily="18" charset="0"/>
              </a:rPr>
              <a:t>разведение </a:t>
            </a:r>
            <a:r>
              <a:rPr lang="ru-RU" sz="2000" b="1" dirty="0" err="1" smtClean="0">
                <a:latin typeface="Cambria" pitchFamily="18" charset="0"/>
              </a:rPr>
              <a:t>поронайской</a:t>
            </a:r>
            <a:r>
              <a:rPr lang="ru-RU" sz="2000" b="1" dirty="0" smtClean="0">
                <a:latin typeface="Cambria" pitchFamily="18" charset="0"/>
              </a:rPr>
              <a:t> летней кеты </a:t>
            </a:r>
            <a:r>
              <a:rPr lang="ru-RU" sz="2000" dirty="0" smtClean="0">
                <a:latin typeface="Cambria" pitchFamily="18" charset="0"/>
              </a:rPr>
              <a:t>с дальнейшей оценкой эффективности;</a:t>
            </a:r>
          </a:p>
          <a:p>
            <a:pPr algn="just">
              <a:buNone/>
            </a:pPr>
            <a:r>
              <a:rPr lang="ru-RU" sz="2000" dirty="0">
                <a:latin typeface="Cambria" pitchFamily="18" charset="0"/>
              </a:rPr>
              <a:t>	</a:t>
            </a:r>
            <a:r>
              <a:rPr lang="ru-RU" sz="2000" dirty="0" smtClean="0">
                <a:latin typeface="Cambria" pitchFamily="18" charset="0"/>
              </a:rPr>
              <a:t>	5. Не </a:t>
            </a:r>
            <a:r>
              <a:rPr lang="ru-RU" sz="2000" dirty="0" smtClean="0">
                <a:latin typeface="Cambria" pitchFamily="18" charset="0"/>
              </a:rPr>
              <a:t>выпускать </a:t>
            </a:r>
            <a:r>
              <a:rPr lang="ru-RU" sz="2000" dirty="0" smtClean="0">
                <a:latin typeface="Cambria" pitchFamily="18" charset="0"/>
              </a:rPr>
              <a:t>молодь лососевых с длительным пресноводным периодом жизни, </a:t>
            </a:r>
            <a:r>
              <a:rPr lang="ru-RU" sz="2000" b="1" dirty="0" smtClean="0">
                <a:latin typeface="Cambria" pitchFamily="18" charset="0"/>
              </a:rPr>
              <a:t>не достигшей стадии </a:t>
            </a:r>
            <a:r>
              <a:rPr lang="ru-RU" sz="2000" b="1" dirty="0" err="1" smtClean="0">
                <a:latin typeface="Cambria" pitchFamily="18" charset="0"/>
              </a:rPr>
              <a:t>смолтификации</a:t>
            </a:r>
            <a:r>
              <a:rPr lang="ru-RU" sz="2000" dirty="0" smtClean="0">
                <a:latin typeface="Cambria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	</a:t>
            </a:r>
          </a:p>
          <a:p>
            <a:pPr algn="just">
              <a:buNone/>
            </a:pPr>
            <a:r>
              <a:rPr lang="ru-RU" sz="2000" dirty="0" smtClean="0">
                <a:latin typeface="Cambria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56886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5. Сохранять дикие популяции </a:t>
            </a:r>
          </a:p>
          <a:p>
            <a:pPr algn="ctr">
              <a:buNone/>
            </a:pPr>
            <a:r>
              <a:rPr lang="ru-RU" sz="2400" b="1" dirty="0" smtClean="0">
                <a:latin typeface="Cambria" pitchFamily="18" charset="0"/>
              </a:rPr>
              <a:t>лососевых рыб</a:t>
            </a:r>
            <a:endParaRPr lang="ru-RU" sz="2400" b="1" dirty="0" smtClean="0">
              <a:latin typeface="Cambria" pitchFamily="18" charset="0"/>
            </a:endParaRP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- Восстановить </a:t>
            </a:r>
            <a:r>
              <a:rPr lang="ru-RU" sz="2000" b="1" dirty="0" smtClean="0">
                <a:latin typeface="Cambria" pitchFamily="18" charset="0"/>
              </a:rPr>
              <a:t>естественное воспроизводство горбуши. </a:t>
            </a: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- </a:t>
            </a:r>
            <a:r>
              <a:rPr lang="ru-RU" sz="2000" dirty="0" smtClean="0">
                <a:latin typeface="Cambria" pitchFamily="18" charset="0"/>
              </a:rPr>
              <a:t>Поддерживать </a:t>
            </a:r>
            <a:r>
              <a:rPr lang="ru-RU" sz="2000" b="1" dirty="0" smtClean="0">
                <a:latin typeface="Cambria" pitchFamily="18" charset="0"/>
              </a:rPr>
              <a:t>уникальные дикие популяции кеты </a:t>
            </a:r>
            <a:r>
              <a:rPr lang="ru-RU" sz="2000" dirty="0" smtClean="0">
                <a:latin typeface="Cambria" pitchFamily="18" charset="0"/>
              </a:rPr>
              <a:t>как генетические резерваты, в т.ч. для пополнения локальных заводских стад: 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	(а) </a:t>
            </a:r>
            <a:r>
              <a:rPr lang="ru-RU" sz="2000" dirty="0" smtClean="0">
                <a:latin typeface="Cambria" pitchFamily="18" charset="0"/>
              </a:rPr>
              <a:t>летнюю кету р. </a:t>
            </a:r>
            <a:r>
              <a:rPr lang="ru-RU" sz="2000" dirty="0" err="1" smtClean="0">
                <a:latin typeface="Cambria" pitchFamily="18" charset="0"/>
              </a:rPr>
              <a:t>Поронай</a:t>
            </a:r>
            <a:r>
              <a:rPr lang="ru-RU" sz="2000" dirty="0" smtClean="0">
                <a:latin typeface="Cambria" pitchFamily="18" charset="0"/>
              </a:rPr>
              <a:t>, </a:t>
            </a: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	(б) </a:t>
            </a:r>
            <a:r>
              <a:rPr lang="ru-RU" sz="2000" dirty="0" smtClean="0">
                <a:latin typeface="Cambria" pitchFamily="18" charset="0"/>
              </a:rPr>
              <a:t>озёрную кету </a:t>
            </a:r>
            <a:r>
              <a:rPr lang="ru-RU" sz="2000" dirty="0" smtClean="0">
                <a:latin typeface="Cambria" pitchFamily="18" charset="0"/>
              </a:rPr>
              <a:t>Итурупа и Кунашира, </a:t>
            </a: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	(в) генетически уникальные </a:t>
            </a:r>
            <a:r>
              <a:rPr lang="ru-RU" sz="2000" dirty="0" smtClean="0">
                <a:latin typeface="Cambria" pitchFamily="18" charset="0"/>
              </a:rPr>
              <a:t>стада малых рек </a:t>
            </a:r>
            <a:r>
              <a:rPr lang="ru-RU" sz="2000" dirty="0" smtClean="0">
                <a:latin typeface="Cambria" pitchFamily="18" charset="0"/>
              </a:rPr>
              <a:t>(напр.  южной части юго-запада Сахалина, р. Рыбацкая о. Итуруп).</a:t>
            </a:r>
          </a:p>
          <a:p>
            <a:pPr>
              <a:buNone/>
            </a:pPr>
            <a:endParaRPr lang="ru-RU" sz="20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Cambria" pitchFamily="18" charset="0"/>
              </a:rPr>
              <a:t>	- </a:t>
            </a:r>
            <a:r>
              <a:rPr lang="ru-RU" sz="2000" dirty="0" smtClean="0">
                <a:latin typeface="Cambria" pitchFamily="18" charset="0"/>
              </a:rPr>
              <a:t>Организовать охрану, </a:t>
            </a:r>
            <a:r>
              <a:rPr lang="ru-RU" sz="2000" dirty="0" smtClean="0">
                <a:latin typeface="Cambria" pitchFamily="18" charset="0"/>
              </a:rPr>
              <a:t>воспроизводство и мониторинг </a:t>
            </a:r>
            <a:r>
              <a:rPr lang="ru-RU" sz="2000" b="1" dirty="0" smtClean="0">
                <a:latin typeface="Cambria" pitchFamily="18" charset="0"/>
              </a:rPr>
              <a:t>редких видов лососевых рыб </a:t>
            </a:r>
            <a:r>
              <a:rPr lang="ru-RU" sz="2000" dirty="0" smtClean="0">
                <a:latin typeface="Cambria" pitchFamily="18" charset="0"/>
              </a:rPr>
              <a:t>Сахалинской области: нерки Итурупа и Урупа, </a:t>
            </a:r>
            <a:r>
              <a:rPr lang="ru-RU" sz="2000" dirty="0" err="1" smtClean="0">
                <a:latin typeface="Cambria" pitchFamily="18" charset="0"/>
              </a:rPr>
              <a:t>симы</a:t>
            </a:r>
            <a:r>
              <a:rPr lang="ru-RU" sz="2000" dirty="0" smtClean="0">
                <a:latin typeface="Cambria" pitchFamily="18" charset="0"/>
              </a:rPr>
              <a:t>, </a:t>
            </a:r>
            <a:r>
              <a:rPr lang="ru-RU" sz="2000" dirty="0" err="1" smtClean="0">
                <a:latin typeface="Cambria" pitchFamily="18" charset="0"/>
              </a:rPr>
              <a:t>кижуча</a:t>
            </a:r>
            <a:r>
              <a:rPr lang="ru-RU" sz="2000" dirty="0" smtClean="0">
                <a:latin typeface="Cambria" pitchFamily="18" charset="0"/>
              </a:rPr>
              <a:t>, сахалинского тайменя.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0"/>
            <a:ext cx="824440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b="1" dirty="0" smtClean="0">
              <a:latin typeface="Cambria" pitchFamily="18" charset="0"/>
            </a:endParaRPr>
          </a:p>
          <a:p>
            <a:pPr marL="342900" indent="-342900" algn="ctr"/>
            <a:r>
              <a:rPr lang="ru-RU" sz="2000" b="1" dirty="0" smtClean="0">
                <a:latin typeface="Cambria" pitchFamily="18" charset="0"/>
              </a:rPr>
              <a:t>ВЫВОДЫ</a:t>
            </a:r>
          </a:p>
          <a:p>
            <a:pPr marL="342900" indent="-342900"/>
            <a:endParaRPr lang="ru-RU" b="1" dirty="0" smtClean="0">
              <a:latin typeface="Cambria" pitchFamily="18" charset="0"/>
            </a:endParaRPr>
          </a:p>
          <a:p>
            <a:pPr marL="342900" indent="-342900"/>
            <a:r>
              <a:rPr lang="ru-RU" sz="2400" dirty="0" smtClean="0">
                <a:latin typeface="Cambria" pitchFamily="18" charset="0"/>
              </a:rPr>
              <a:t>1. Знать </a:t>
            </a:r>
            <a:r>
              <a:rPr lang="ru-RU" sz="2400" dirty="0" smtClean="0">
                <a:latin typeface="Cambria" pitchFamily="18" charset="0"/>
              </a:rPr>
              <a:t>«в лицо» каждый </a:t>
            </a:r>
            <a:r>
              <a:rPr lang="ru-RU" sz="2400" dirty="0" smtClean="0">
                <a:latin typeface="Cambria" pitchFamily="18" charset="0"/>
              </a:rPr>
              <a:t>водоём и создать </a:t>
            </a:r>
            <a:r>
              <a:rPr lang="ru-RU" sz="2400" dirty="0" err="1" smtClean="0">
                <a:latin typeface="Cambria" pitchFamily="18" charset="0"/>
              </a:rPr>
              <a:t>обще-доступные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latin typeface="Cambria" pitchFamily="18" charset="0"/>
              </a:rPr>
              <a:t>базы данных по лососевым рыбам</a:t>
            </a:r>
            <a:r>
              <a:rPr lang="ru-RU" sz="2400" dirty="0" smtClean="0">
                <a:latin typeface="Cambria" pitchFamily="18" charset="0"/>
              </a:rPr>
              <a:t>.</a:t>
            </a:r>
          </a:p>
          <a:p>
            <a:pPr marL="342900" indent="-342900"/>
            <a:endParaRPr lang="ru-RU" sz="2400" dirty="0" smtClean="0">
              <a:latin typeface="Cambria" pitchFamily="18" charset="0"/>
            </a:endParaRPr>
          </a:p>
          <a:p>
            <a:pPr marL="342900" indent="-342900"/>
            <a:r>
              <a:rPr lang="ru-RU" sz="2400" dirty="0" smtClean="0">
                <a:latin typeface="Cambria" pitchFamily="18" charset="0"/>
              </a:rPr>
              <a:t>2. Выделить единицы запаса каждого вида и запретить </a:t>
            </a:r>
            <a:r>
              <a:rPr lang="ru-RU" sz="2400" dirty="0" smtClean="0">
                <a:latin typeface="Cambria" pitchFamily="18" charset="0"/>
              </a:rPr>
              <a:t>межбассейновые перевозки.</a:t>
            </a:r>
          </a:p>
          <a:p>
            <a:pPr marL="342900" indent="-342900"/>
            <a:endParaRPr lang="ru-RU" sz="2400" dirty="0" smtClean="0">
              <a:latin typeface="Cambria" pitchFamily="18" charset="0"/>
            </a:endParaRPr>
          </a:p>
          <a:p>
            <a:pPr marL="342900" indent="-342900"/>
            <a:r>
              <a:rPr lang="ru-RU" sz="2400" dirty="0" smtClean="0">
                <a:latin typeface="Cambria" pitchFamily="18" charset="0"/>
              </a:rPr>
              <a:t>3. Проводить </a:t>
            </a:r>
            <a:r>
              <a:rPr lang="ru-RU" sz="2400" dirty="0" smtClean="0">
                <a:latin typeface="Cambria" pitchFamily="18" charset="0"/>
              </a:rPr>
              <a:t>ежегодную широкую </a:t>
            </a:r>
            <a:r>
              <a:rPr lang="ru-RU" sz="2400" dirty="0" smtClean="0">
                <a:latin typeface="Cambria" pitchFamily="18" charset="0"/>
              </a:rPr>
              <a:t>идентификацию  заводских  и диких популяций на основе </a:t>
            </a:r>
            <a:r>
              <a:rPr lang="ru-RU" sz="2400" dirty="0" err="1" smtClean="0">
                <a:latin typeface="Cambria" pitchFamily="18" charset="0"/>
              </a:rPr>
              <a:t>отолитного</a:t>
            </a:r>
            <a:r>
              <a:rPr lang="ru-RU" sz="2400" dirty="0" smtClean="0">
                <a:latin typeface="Cambria" pitchFamily="18" charset="0"/>
              </a:rPr>
              <a:t> маркирования и </a:t>
            </a:r>
            <a:r>
              <a:rPr lang="ru-RU" sz="2400" dirty="0" smtClean="0">
                <a:latin typeface="Cambria" pitchFamily="18" charset="0"/>
              </a:rPr>
              <a:t>ДНК-маркеров.</a:t>
            </a:r>
          </a:p>
          <a:p>
            <a:pPr marL="342900" indent="-342900"/>
            <a:endParaRPr lang="ru-RU" sz="2400" dirty="0" smtClean="0">
              <a:latin typeface="Cambria" pitchFamily="18" charset="0"/>
            </a:endParaRPr>
          </a:p>
          <a:p>
            <a:pPr marL="342900" indent="-342900"/>
            <a:r>
              <a:rPr lang="ru-RU" sz="2400" dirty="0" smtClean="0">
                <a:latin typeface="Cambria" pitchFamily="18" charset="0"/>
              </a:rPr>
              <a:t>4</a:t>
            </a:r>
            <a:r>
              <a:rPr lang="ru-RU" sz="2400" dirty="0" smtClean="0">
                <a:latin typeface="Cambria" pitchFamily="18" charset="0"/>
              </a:rPr>
              <a:t>. </a:t>
            </a:r>
            <a:r>
              <a:rPr lang="ru-RU" sz="2400" dirty="0" smtClean="0">
                <a:latin typeface="Cambria" pitchFamily="18" charset="0"/>
              </a:rPr>
              <a:t>Оценивать эффективность деятельности </a:t>
            </a:r>
            <a:r>
              <a:rPr lang="ru-RU" sz="2400" dirty="0" smtClean="0">
                <a:latin typeface="Cambria" pitchFamily="18" charset="0"/>
              </a:rPr>
              <a:t>каждого </a:t>
            </a:r>
            <a:r>
              <a:rPr lang="ru-RU" sz="2400" dirty="0" smtClean="0">
                <a:latin typeface="Cambria" pitchFamily="18" charset="0"/>
              </a:rPr>
              <a:t>ЛРЗ и принимать соответствующие меры.</a:t>
            </a:r>
          </a:p>
          <a:p>
            <a:pPr>
              <a:buNone/>
            </a:pPr>
            <a:endParaRPr lang="ru-RU" sz="2400" dirty="0" smtClean="0">
              <a:latin typeface="Cambr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Cambria" pitchFamily="18" charset="0"/>
              </a:rPr>
              <a:t>5. Сохранять дикие популяции </a:t>
            </a:r>
            <a:r>
              <a:rPr lang="ru-RU" sz="2400" dirty="0" smtClean="0">
                <a:latin typeface="Cambria" pitchFamily="18" charset="0"/>
              </a:rPr>
              <a:t>лососевых рыб.</a:t>
            </a:r>
            <a:endParaRPr lang="ru-RU" sz="2400" dirty="0" smtClean="0">
              <a:latin typeface="Cambria" pitchFamily="18" charset="0"/>
            </a:endParaRPr>
          </a:p>
          <a:p>
            <a:pPr>
              <a:buNone/>
            </a:pPr>
            <a:endParaRPr lang="ru-RU" b="1" dirty="0" smtClean="0">
              <a:latin typeface="Cambria" pitchFamily="18" charset="0"/>
            </a:endParaRPr>
          </a:p>
          <a:p>
            <a:pPr>
              <a:buNone/>
            </a:pPr>
            <a:endParaRPr lang="ru-RU" b="1" dirty="0" smtClean="0">
              <a:latin typeface="Cambria" pitchFamily="18" charset="0"/>
            </a:endParaRPr>
          </a:p>
          <a:p>
            <a:pPr>
              <a:buNone/>
            </a:pPr>
            <a:endParaRPr lang="ru-RU" b="1" dirty="0" smtClean="0">
              <a:latin typeface="Cambria" pitchFamily="18" charset="0"/>
            </a:endParaRPr>
          </a:p>
          <a:p>
            <a:pPr marL="342900" indent="-342900"/>
            <a:endParaRPr lang="ru-RU" b="1" dirty="0" smtClean="0">
              <a:latin typeface="Cambria" pitchFamily="18" charset="0"/>
            </a:endParaRPr>
          </a:p>
          <a:p>
            <a:pPr marL="342900" indent="-342900"/>
            <a:endParaRPr lang="ru-RU" b="1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 descr="IMGP05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4213" y="0"/>
            <a:ext cx="10225088" cy="6858000"/>
          </a:xfrm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195513" y="188913"/>
            <a:ext cx="51847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onotype Corsiva" pitchFamily="66" charset="0"/>
              </a:rPr>
              <a:t>Спасибо  за  внимание!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252</Words>
  <Application>Microsoft Office PowerPoint</Application>
  <PresentationFormat>Экран (4:3)</PresentationFormat>
  <Paragraphs>88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СТРАТЕГИЯ ВОСПРОИЗВОДСТВА  ЛОСОСЕВЫХ РЫБ В  САХАЛИНСКОЙ ОБЛАСТИ  Л.А. Животовский и Б.П. Смирнов   ВНИРО     Южно-Сахалинск 7-8 ноября 2017г.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ВОСПРОИЗВОДСТВА  ЛОСОСЕВЫХ РЫБ В  САХАЛИНСКОЙ ОБЛАСТИ  Животовский Л.А., Смирнов Б.П. ВНИРО     Южно-Сахалинск 7-8 ноября 2017г.</dc:title>
  <dc:creator>user</dc:creator>
  <cp:lastModifiedBy>user</cp:lastModifiedBy>
  <cp:revision>78</cp:revision>
  <dcterms:created xsi:type="dcterms:W3CDTF">2017-10-25T08:58:11Z</dcterms:created>
  <dcterms:modified xsi:type="dcterms:W3CDTF">2017-11-06T12:05:12Z</dcterms:modified>
</cp:coreProperties>
</file>